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2" r:id="rId1"/>
    <p:sldMasterId id="2147483821" r:id="rId2"/>
  </p:sldMasterIdLst>
  <p:notesMasterIdLst>
    <p:notesMasterId r:id="rId35"/>
  </p:notesMasterIdLst>
  <p:handoutMasterIdLst>
    <p:handoutMasterId r:id="rId36"/>
  </p:handoutMasterIdLst>
  <p:sldIdLst>
    <p:sldId id="473" r:id="rId3"/>
    <p:sldId id="274" r:id="rId4"/>
    <p:sldId id="653" r:id="rId5"/>
    <p:sldId id="656" r:id="rId6"/>
    <p:sldId id="322" r:id="rId7"/>
    <p:sldId id="642" r:id="rId8"/>
    <p:sldId id="419" r:id="rId9"/>
    <p:sldId id="323" r:id="rId10"/>
    <p:sldId id="522" r:id="rId11"/>
    <p:sldId id="1796" r:id="rId12"/>
    <p:sldId id="1820" r:id="rId13"/>
    <p:sldId id="278" r:id="rId14"/>
    <p:sldId id="272" r:id="rId15"/>
    <p:sldId id="271" r:id="rId16"/>
    <p:sldId id="325" r:id="rId17"/>
    <p:sldId id="324" r:id="rId18"/>
    <p:sldId id="331" r:id="rId19"/>
    <p:sldId id="327" r:id="rId20"/>
    <p:sldId id="645" r:id="rId21"/>
    <p:sldId id="640" r:id="rId22"/>
    <p:sldId id="332" r:id="rId23"/>
    <p:sldId id="648" r:id="rId24"/>
    <p:sldId id="655" r:id="rId25"/>
    <p:sldId id="256" r:id="rId26"/>
    <p:sldId id="654" r:id="rId27"/>
    <p:sldId id="649" r:id="rId28"/>
    <p:sldId id="650" r:id="rId29"/>
    <p:sldId id="647" r:id="rId30"/>
    <p:sldId id="651" r:id="rId31"/>
    <p:sldId id="496" r:id="rId32"/>
    <p:sldId id="658" r:id="rId33"/>
    <p:sldId id="1817" r:id="rId34"/>
  </p:sldIdLst>
  <p:sldSz cx="12192000" cy="6858000"/>
  <p:notesSz cx="6797675" cy="9926638"/>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355318-2E1C-F1FF-2C30-EB340BD6791A}" name="Roger Highfield" initials="RH" userId="S::Roger.Highfield@ScienceMuseum.ac.uk::4c1a0df3-9e20-4fcf-9abe-309657110f7b" providerId="AD"/>
  <p188:author id="{11D84978-943B-9AA1-0E0A-C6B21661166C}" name="Wan, Shunzhou" initials="WS" userId="S::uccaswa@ucl.ac.uk::9fbdd26f-bc2b-4117-8d39-7ef7b860f416" providerId="AD"/>
  <p188:author id="{84045580-68F3-7EE7-1AF0-AC8C3356FF6D}" name="Roger Highfield" initials="RH" userId="S::roger.highfield@sciencemuseum.ac.uk::4c1a0df3-9e20-4fcf-9abe-309657110f7b" providerId="AD"/>
  <p188:author id="{5F8E2086-48D9-200F-2ACD-0839DAD92100}" name="Natasha Singh" initials="NS" userId="S::natasha.singh@sciencemuseum.ac.uk::06a7e0af-122f-4dca-935b-4fbc4d3a0a5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78DF78"/>
    <a:srgbClr val="8CB9CA"/>
    <a:srgbClr val="88FF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93"/>
    <p:restoredTop sz="96976"/>
  </p:normalViewPr>
  <p:slideViewPr>
    <p:cSldViewPr snapToGrid="0">
      <p:cViewPr varScale="1">
        <p:scale>
          <a:sx n="125" d="100"/>
          <a:sy n="125" d="100"/>
        </p:scale>
        <p:origin x="272" y="1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9B173D-BDE1-334A-A54B-AB7416F08869}"/>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8520C-8460-0D42-86C9-D0794A4B3E8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84B85B03-F712-974C-A1D8-1F9A468F5B60}" type="datetimeFigureOut">
              <a:rPr lang="en-US" smtClean="0"/>
              <a:t>11/11/24</a:t>
            </a:fld>
            <a:endParaRPr lang="en-US"/>
          </a:p>
        </p:txBody>
      </p:sp>
      <p:sp>
        <p:nvSpPr>
          <p:cNvPr id="4" name="Footer Placeholder 3">
            <a:extLst>
              <a:ext uri="{FF2B5EF4-FFF2-40B4-BE49-F238E27FC236}">
                <a16:creationId xmlns:a16="http://schemas.microsoft.com/office/drawing/2014/main" id="{CE5F3C87-CBF7-CC4C-8F0D-1EB8B0635779}"/>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9DA787-5DE4-CD4A-B75E-AC89ED789CEF}"/>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6D074958-CA5E-0C46-B182-67DF590DF54A}" type="slidenum">
              <a:rPr lang="en-US" smtClean="0"/>
              <a:t>‹#›</a:t>
            </a:fld>
            <a:endParaRPr lang="en-US"/>
          </a:p>
        </p:txBody>
      </p:sp>
    </p:spTree>
    <p:extLst>
      <p:ext uri="{BB962C8B-B14F-4D97-AF65-F5344CB8AC3E}">
        <p14:creationId xmlns:p14="http://schemas.microsoft.com/office/powerpoint/2010/main" val="375046996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8033EF3F-35E2-3B43-BF81-CFC248C52316}" type="datetimeFigureOut">
              <a:rPr lang="en-US" smtClean="0"/>
              <a:t>11/11/24</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CC03F89-1949-E64B-AC42-D3BE5974B6DB}" type="slidenum">
              <a:rPr lang="en-US" smtClean="0"/>
              <a:t>‹#›</a:t>
            </a:fld>
            <a:endParaRPr lang="en-US"/>
          </a:p>
        </p:txBody>
      </p:sp>
    </p:spTree>
    <p:extLst>
      <p:ext uri="{BB962C8B-B14F-4D97-AF65-F5344CB8AC3E}">
        <p14:creationId xmlns:p14="http://schemas.microsoft.com/office/powerpoint/2010/main" val="222726524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C03F89-1949-E64B-AC42-D3BE5974B6DB}" type="slidenum">
              <a:rPr lang="en-US" smtClean="0"/>
              <a:t>1</a:t>
            </a:fld>
            <a:endParaRPr lang="en-US"/>
          </a:p>
        </p:txBody>
      </p:sp>
    </p:spTree>
    <p:extLst>
      <p:ext uri="{BB962C8B-B14F-4D97-AF65-F5344CB8AC3E}">
        <p14:creationId xmlns:p14="http://schemas.microsoft.com/office/powerpoint/2010/main" val="3305702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d8efb5979_1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d8efb5979_1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909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d8efb5979_1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d8efb5979_1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662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85e4982b6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85e4982b6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996189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f85e4982b6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f85e4982b6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23575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f85e4982b6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f85e4982b6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8992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f85e4982b6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f85e4982b6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979511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34476e679b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34476e679b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These are experimental results collected by GSK for binding free energies. 4 compounds are tested here with over 100 repeated. The important result is that the distributions of results are non-gaussian. The nature of free energy distributions is the subject of our ongoing computational work, but for approx 50 computational replicas we can observe similar non gaussian distributions computationally which highlights the need for ensemble calculations and pattern 3 like compute.  </a:t>
            </a:r>
            <a:endParaRPr/>
          </a:p>
        </p:txBody>
      </p:sp>
      <p:sp>
        <p:nvSpPr>
          <p:cNvPr id="94" name="Google Shape;94;g134476e679b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20</a:t>
            </a:fld>
            <a:endParaRPr/>
          </a:p>
        </p:txBody>
      </p:sp>
    </p:spTree>
    <p:extLst>
      <p:ext uri="{BB962C8B-B14F-4D97-AF65-F5344CB8AC3E}">
        <p14:creationId xmlns:p14="http://schemas.microsoft.com/office/powerpoint/2010/main" val="877070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075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611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AI has a role to play in Virtual You. This grand challenge of finding a way to turn one kind of data—the amino acid sequence of a protein—into another—a </a:t>
            </a:r>
            <a:r>
              <a:rPr lang="en-US" dirty="0" err="1">
                <a:cs typeface="Calibri"/>
              </a:rPr>
              <a:t>threedimensional</a:t>
            </a:r>
            <a:r>
              <a:rPr lang="en-US" dirty="0">
                <a:cs typeface="Calibri"/>
              </a:rPr>
              <a:t> protein shape, which is crucial for understanding its role in a cell or body was completed by the </a:t>
            </a:r>
            <a:r>
              <a:rPr lang="en-US" dirty="0" err="1">
                <a:cs typeface="Calibri"/>
              </a:rPr>
              <a:t>AlphaFold</a:t>
            </a:r>
            <a:r>
              <a:rPr lang="en-US" dirty="0">
                <a:cs typeface="Calibri"/>
              </a:rPr>
              <a:t> AI in 2020. But we should not get carried away. These are static crystal structures, not the dynamic ones in our cells. There is still all the work yet to be done to unlock the science—the essential biology, chemistry and physics—of how and why proteins fold</a:t>
            </a:r>
          </a:p>
        </p:txBody>
      </p:sp>
      <p:sp>
        <p:nvSpPr>
          <p:cNvPr id="4" name="Slide Number Placeholder 3"/>
          <p:cNvSpPr>
            <a:spLocks noGrp="1"/>
          </p:cNvSpPr>
          <p:nvPr>
            <p:ph type="sldNum" sz="quarter" idx="5"/>
          </p:nvPr>
        </p:nvSpPr>
        <p:spPr/>
        <p:txBody>
          <a:bodyPr/>
          <a:lstStyle/>
          <a:p>
            <a:fld id="{5CC03F89-1949-E64B-AC42-D3BE5974B6DB}" type="slidenum">
              <a:rPr lang="en-US" smtClean="0"/>
              <a:t>30</a:t>
            </a:fld>
            <a:endParaRPr lang="en-US"/>
          </a:p>
        </p:txBody>
      </p:sp>
    </p:spTree>
    <p:extLst>
      <p:ext uri="{BB962C8B-B14F-4D97-AF65-F5344CB8AC3E}">
        <p14:creationId xmlns:p14="http://schemas.microsoft.com/office/powerpoint/2010/main" val="148982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addition to the credits of the movie, I should also </a:t>
            </a:r>
            <a:r>
              <a:rPr lang="en-US" sz="1800" dirty="0">
                <a:cs typeface="Calibri"/>
              </a:rPr>
              <a:t>acknowledge lots of support – thanks to everyone here and there are a lot more</a:t>
            </a:r>
          </a:p>
          <a:p>
            <a:endParaRPr lang="en-US" sz="1800" dirty="0">
              <a:cs typeface="Calibri"/>
            </a:endParaRPr>
          </a:p>
          <a:p>
            <a:r>
              <a:rPr lang="en-US" sz="1800" dirty="0">
                <a:cs typeface="Calibri"/>
              </a:rPr>
              <a:t>VISION THANG</a:t>
            </a:r>
          </a:p>
          <a:p>
            <a:endParaRPr lang="en-US" sz="1800" dirty="0">
              <a:cs typeface="Calibri"/>
            </a:endParaRPr>
          </a:p>
          <a:p>
            <a:r>
              <a:rPr lang="en-US"/>
              <a:t>When it comes to our vision, just as a weather forecast relies on a mathematical model of the Earth’s atmosphere, running on a supercomputer using data from meteorological stations, satellites and other instruments, one day mathematical models of a patient will be constantly updated with information from the body to produce healthcasts. </a:t>
            </a:r>
            <a:endParaRPr lang="en-US" dirty="0"/>
          </a:p>
          <a:p>
            <a:endParaRPr lang="en-US" dirty="0"/>
          </a:p>
          <a:p>
            <a:r>
              <a:rPr lang="en-US"/>
              <a:t> Your digital twin would be your lifelong, personalised clone that ages just like you, as it is constantly updated with each measurement, scan or medical examination that you have at the doctor’s, along with behavioural, environmental, genetic and a plethora of other data. </a:t>
            </a:r>
            <a:endParaRPr lang="en-US" dirty="0"/>
          </a:p>
          <a:p>
            <a:endParaRPr lang="en-US" dirty="0"/>
          </a:p>
          <a:p>
            <a:r>
              <a:rPr lang="en-US"/>
              <a:t>One day in the next two decades, it will be possible to conduct a trial on a digital copy of you rather than infer your possible fate on the basis of previous trials on other people who bear a resemblance to you.</a:t>
            </a:r>
            <a:endParaRPr lang="en-US" dirty="0"/>
          </a:p>
          <a:p>
            <a:endParaRPr lang="en-US" dirty="0"/>
          </a:p>
          <a:p>
            <a:r>
              <a:rPr lang="en-US"/>
              <a:t> Why stop at one virtual twin? Within a supercomputer, many virtual versions of you can simultaneously explore your many possible futures, depending on your diet, medication, lifestyle and environment. With enough computational power, life can be sped up to chart the long-term effects of a novel drug on aging, quality of life and even time of death. </a:t>
            </a:r>
            <a:endParaRPr lang="en-US" dirty="0"/>
          </a:p>
          <a:p>
            <a:endParaRPr lang="en-US" dirty="0"/>
          </a:p>
          <a:p>
            <a:r>
              <a:rPr lang="en-US"/>
              <a:t>An army of virtual twins could be born, age and then die on a supercomputer within a few hours. We could use virtual humans to show how to prevent illness as well. A virtual copy of you can be used to simulate the accumulated effects of small changes in diet, exercise and lifestyle over the decades.  Our hope is that Medicine will shift to being truly predictive to using digital twins</a:t>
            </a:r>
          </a:p>
          <a:p>
            <a:endParaRPr lang="en-US" sz="1800" dirty="0">
              <a:cs typeface="Calibri"/>
            </a:endParaRPr>
          </a:p>
        </p:txBody>
      </p:sp>
      <p:sp>
        <p:nvSpPr>
          <p:cNvPr id="4" name="Slide Number Placeholder 3"/>
          <p:cNvSpPr>
            <a:spLocks noGrp="1"/>
          </p:cNvSpPr>
          <p:nvPr>
            <p:ph type="sldNum" sz="quarter" idx="5"/>
          </p:nvPr>
        </p:nvSpPr>
        <p:spPr/>
        <p:txBody>
          <a:bodyPr/>
          <a:lstStyle/>
          <a:p>
            <a:fld id="{5CC03F89-1949-E64B-AC42-D3BE5974B6DB}" type="slidenum">
              <a:rPr lang="en-US" smtClean="0"/>
              <a:t>2</a:t>
            </a:fld>
            <a:endParaRPr lang="en-US"/>
          </a:p>
        </p:txBody>
      </p:sp>
      <p:sp>
        <p:nvSpPr>
          <p:cNvPr id="5" name="Header Placeholder 4">
            <a:extLst>
              <a:ext uri="{FF2B5EF4-FFF2-40B4-BE49-F238E27FC236}">
                <a16:creationId xmlns:a16="http://schemas.microsoft.com/office/drawing/2014/main" id="{46630E1B-83D3-4AC3-D3D1-7328361C9274}"/>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96612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CC03F89-1949-E64B-AC42-D3BE5974B6DB}" type="slidenum">
              <a:rPr lang="en-US" smtClean="0"/>
              <a:t>32</a:t>
            </a:fld>
            <a:endParaRPr lang="en-US"/>
          </a:p>
        </p:txBody>
      </p:sp>
    </p:spTree>
    <p:extLst>
      <p:ext uri="{BB962C8B-B14F-4D97-AF65-F5344CB8AC3E}">
        <p14:creationId xmlns:p14="http://schemas.microsoft.com/office/powerpoint/2010/main" val="243377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f85e4982b6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f85e4982b6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14275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77194"/>
            <a:ext cx="5438140" cy="4651390"/>
          </a:xfrm>
        </p:spPr>
        <p:txBody>
          <a:bodyPr/>
          <a:lstStyle/>
          <a:p>
            <a:r>
              <a:rPr lang="en-US" sz="1400"/>
              <a:t>Our ability to put the spark of life into mathematical equations has also been transformed in recent years by the rise of high-performance computing— supercomputers. </a:t>
            </a:r>
          </a:p>
          <a:p>
            <a:endParaRPr lang="en-US" sz="1400">
              <a:cs typeface="Calibri"/>
            </a:endParaRPr>
          </a:p>
          <a:p>
            <a:r>
              <a:rPr lang="en-US" sz="1400">
                <a:cs typeface="Calibri"/>
              </a:rPr>
              <a:t>There is another reason why digital twins are swimming into view</a:t>
            </a:r>
          </a:p>
          <a:p>
            <a:endParaRPr lang="en-US" sz="1400">
              <a:cs typeface="Calibri"/>
            </a:endParaRPr>
          </a:p>
          <a:p>
            <a:r>
              <a:rPr lang="en-US" sz="1400">
                <a:cs typeface="Calibri"/>
              </a:rPr>
              <a:t>Today, we are moving from the petaflop era to that of </a:t>
            </a:r>
            <a:r>
              <a:rPr lang="en-US" sz="1400" err="1">
                <a:cs typeface="Calibri"/>
              </a:rPr>
              <a:t>exascale</a:t>
            </a:r>
            <a:r>
              <a:rPr lang="en-US" sz="1400">
                <a:cs typeface="Calibri"/>
              </a:rPr>
              <a:t> machines, where exa- denotes three orders of magnitude better capabilities compared to their </a:t>
            </a:r>
            <a:r>
              <a:rPr lang="en-US" sz="1400" err="1">
                <a:cs typeface="Calibri"/>
              </a:rPr>
              <a:t>petascale</a:t>
            </a:r>
            <a:r>
              <a:rPr lang="en-US" sz="1400">
                <a:cs typeface="Calibri"/>
              </a:rPr>
              <a:t> predecessors. </a:t>
            </a:r>
            <a:endParaRPr lang="en-US">
              <a:cs typeface="Calibri"/>
            </a:endParaRPr>
          </a:p>
          <a:p>
            <a:endParaRPr lang="en-US" sz="1400">
              <a:cs typeface="Calibri"/>
            </a:endParaRPr>
          </a:p>
          <a:p>
            <a:r>
              <a:rPr lang="en-US" sz="1400">
                <a:cs typeface="Calibri"/>
              </a:rPr>
              <a:t>These computers will be capable of at least one million </a:t>
            </a:r>
            <a:r>
              <a:rPr lang="en-US" sz="1400" err="1">
                <a:cs typeface="Calibri"/>
              </a:rPr>
              <a:t>million</a:t>
            </a:r>
            <a:r>
              <a:rPr lang="en-US" sz="1400">
                <a:cs typeface="Calibri"/>
              </a:rPr>
              <a:t> flops, that is, a one followed by 18 zeros. To match what an </a:t>
            </a:r>
            <a:r>
              <a:rPr lang="en-US" sz="1400" err="1">
                <a:cs typeface="Calibri"/>
              </a:rPr>
              <a:t>exascale</a:t>
            </a:r>
            <a:r>
              <a:rPr lang="en-US" sz="1400">
                <a:cs typeface="Calibri"/>
              </a:rPr>
              <a:t> machine can do in just one second, you would have to perform one calculation every second for 31,688,765,000 years.</a:t>
            </a:r>
          </a:p>
          <a:p>
            <a:endParaRPr lang="en-US" sz="1400">
              <a:cs typeface="Calibri"/>
            </a:endParaRPr>
          </a:p>
          <a:p>
            <a:r>
              <a:rPr lang="en-US" sz="1400">
                <a:cs typeface="Calibri"/>
              </a:rPr>
              <a:t> This next generation of exaflop behemoths is winking into life: in Japan, </a:t>
            </a:r>
            <a:r>
              <a:rPr lang="en-US" sz="1400" err="1">
                <a:cs typeface="Calibri"/>
              </a:rPr>
              <a:t>Fugaku</a:t>
            </a:r>
            <a:r>
              <a:rPr lang="en-US" sz="1400">
                <a:cs typeface="Calibri"/>
              </a:rPr>
              <a:t>; in China, Sunway </a:t>
            </a:r>
            <a:r>
              <a:rPr lang="en-US" sz="1400" err="1">
                <a:cs typeface="Calibri"/>
              </a:rPr>
              <a:t>Oceanlite</a:t>
            </a:r>
            <a:r>
              <a:rPr lang="en-US" sz="1400">
                <a:cs typeface="Calibri"/>
              </a:rPr>
              <a:t>, Tianhe-3 and Shuguang; in the US, Aurora, Frontier and El Capitan, and in Europe, Jupiter. </a:t>
            </a:r>
          </a:p>
          <a:p>
            <a:endParaRPr lang="en-US" sz="1400">
              <a:cs typeface="Calibri"/>
            </a:endParaRPr>
          </a:p>
          <a:p>
            <a:r>
              <a:rPr lang="en-US" sz="1400">
                <a:cs typeface="Calibri"/>
              </a:rPr>
              <a:t>Never satisfied, scientists and computer engineers are already thinking about machines that are a thousand  or a million times more powerful again, in zetta and </a:t>
            </a:r>
            <a:r>
              <a:rPr lang="en-US" sz="1400" err="1">
                <a:cs typeface="Calibri"/>
              </a:rPr>
              <a:t>yottascale</a:t>
            </a:r>
            <a:r>
              <a:rPr lang="en-US" sz="1400">
                <a:cs typeface="Calibri"/>
              </a:rPr>
              <a:t> machines</a:t>
            </a:r>
          </a:p>
        </p:txBody>
      </p:sp>
      <p:sp>
        <p:nvSpPr>
          <p:cNvPr id="4" name="Slide Number Placeholder 3"/>
          <p:cNvSpPr>
            <a:spLocks noGrp="1"/>
          </p:cNvSpPr>
          <p:nvPr>
            <p:ph type="sldNum" sz="quarter" idx="5"/>
          </p:nvPr>
        </p:nvSpPr>
        <p:spPr/>
        <p:txBody>
          <a:bodyPr/>
          <a:lstStyle/>
          <a:p>
            <a:fld id="{5CC03F89-1949-E64B-AC42-D3BE5974B6DB}" type="slidenum">
              <a:rPr lang="en-US" smtClean="0"/>
              <a:t>7</a:t>
            </a:fld>
            <a:endParaRPr lang="en-US"/>
          </a:p>
        </p:txBody>
      </p:sp>
      <p:sp>
        <p:nvSpPr>
          <p:cNvPr id="5" name="Header Placeholder 4">
            <a:extLst>
              <a:ext uri="{FF2B5EF4-FFF2-40B4-BE49-F238E27FC236}">
                <a16:creationId xmlns:a16="http://schemas.microsoft.com/office/drawing/2014/main" id="{D6734F0D-C222-5088-8571-64AC2783254A}"/>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79692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85e4982b6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f85e4982b6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31281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be aware of the butterfly effect, discovered in the early sixties when Edward Lorenz at MIT was trying to simulate the Earth’s atmosphere with a set of three coupled ordinary differential equations—simplified </a:t>
            </a:r>
            <a:r>
              <a:rPr lang="en-US" dirty="0" err="1"/>
              <a:t>NavierStokes</a:t>
            </a:r>
            <a:r>
              <a:rPr lang="en-US" dirty="0"/>
              <a:t> equations—that describe convection, the fluid movement you can see  a cup of hot coffee. </a:t>
            </a:r>
          </a:p>
          <a:p>
            <a:endParaRPr lang="en-US" dirty="0"/>
          </a:p>
          <a:p>
            <a:r>
              <a:rPr lang="en-US" dirty="0"/>
              <a:t>But when he tried to repeat his initial simulation, he got different results. On closer inspection, Lorenz found that the differences resulted from a tiny rounding error in the numbers fed into his computer. You might expect that a small error would lead to a small difference. But wildly diverging results span out of a change in even the last decimal place in his numbers. </a:t>
            </a:r>
            <a:endParaRPr lang="en-US" dirty="0">
              <a:cs typeface="Calibri" panose="020F0502020204030204"/>
            </a:endParaRPr>
          </a:p>
          <a:p>
            <a:endParaRPr lang="en-US" dirty="0"/>
          </a:p>
          <a:p>
            <a:r>
              <a:rPr lang="en-US" dirty="0"/>
              <a:t>Chaos rules the weather too and, to deal with it, ensemble methods are employed  where slightly different starting conditions and values of uncertain parameters are fed into weather prediction models to cover the range of possible expected weather events—for instance, where a hurricane might strike. One run of a code that is exquisitely sensitive to its initial conditions will produce different answers from the next. Importantly, however, these ensemble calculations do generate seemingly reliable averages.</a:t>
            </a:r>
            <a:endParaRPr lang="en-US" dirty="0">
              <a:cs typeface="Calibri"/>
            </a:endParaRPr>
          </a:p>
        </p:txBody>
      </p:sp>
      <p:sp>
        <p:nvSpPr>
          <p:cNvPr id="4" name="Slide Number Placeholder 3"/>
          <p:cNvSpPr>
            <a:spLocks noGrp="1"/>
          </p:cNvSpPr>
          <p:nvPr>
            <p:ph type="sldNum" sz="quarter" idx="5"/>
          </p:nvPr>
        </p:nvSpPr>
        <p:spPr/>
        <p:txBody>
          <a:bodyPr/>
          <a:lstStyle/>
          <a:p>
            <a:fld id="{5CC03F89-1949-E64B-AC42-D3BE5974B6DB}" type="slidenum">
              <a:rPr lang="en-US" smtClean="0"/>
              <a:t>9</a:t>
            </a:fld>
            <a:endParaRPr lang="en-US"/>
          </a:p>
        </p:txBody>
      </p:sp>
    </p:spTree>
    <p:extLst>
      <p:ext uri="{BB962C8B-B14F-4D97-AF65-F5344CB8AC3E}">
        <p14:creationId xmlns:p14="http://schemas.microsoft.com/office/powerpoint/2010/main" val="346343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CC03F89-1949-E64B-AC42-D3BE5974B6DB}" type="slidenum">
              <a:rPr lang="en-US" smtClean="0"/>
              <a:t>10</a:t>
            </a:fld>
            <a:endParaRPr lang="en-US"/>
          </a:p>
        </p:txBody>
      </p:sp>
    </p:spTree>
    <p:extLst>
      <p:ext uri="{BB962C8B-B14F-4D97-AF65-F5344CB8AC3E}">
        <p14:creationId xmlns:p14="http://schemas.microsoft.com/office/powerpoint/2010/main" val="4196128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CC03F89-1949-E64B-AC42-D3BE5974B6DB}" type="slidenum">
              <a:rPr lang="en-US" smtClean="0"/>
              <a:t>11</a:t>
            </a:fld>
            <a:endParaRPr lang="en-US"/>
          </a:p>
        </p:txBody>
      </p:sp>
    </p:spTree>
    <p:extLst>
      <p:ext uri="{BB962C8B-B14F-4D97-AF65-F5344CB8AC3E}">
        <p14:creationId xmlns:p14="http://schemas.microsoft.com/office/powerpoint/2010/main" val="4288903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0764252d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0764252d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738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92941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754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989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CL Title slide 1">
    <p:spTree>
      <p:nvGrpSpPr>
        <p:cNvPr id="1" name=""/>
        <p:cNvGrpSpPr/>
        <p:nvPr/>
      </p:nvGrpSpPr>
      <p:grpSpPr>
        <a:xfrm>
          <a:off x="0" y="0"/>
          <a:ext cx="0" cy="0"/>
          <a:chOff x="0" y="0"/>
          <a:chExt cx="0" cy="0"/>
        </a:xfrm>
      </p:grpSpPr>
      <p:sp>
        <p:nvSpPr>
          <p:cNvPr id="2" name="UCL Branding background">
            <a:extLst>
              <a:ext uri="{FF2B5EF4-FFF2-40B4-BE49-F238E27FC236}">
                <a16:creationId xmlns:a16="http://schemas.microsoft.com/office/drawing/2014/main" id="{EA4C8DDC-D29E-5E43-9BC2-FD84B2117884}"/>
              </a:ext>
            </a:extLst>
          </p:cNvPr>
          <p:cNvSpPr/>
          <p:nvPr/>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CL Brand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3" name="Faculty, Department title">
            <a:extLst>
              <a:ext uri="{FF2B5EF4-FFF2-40B4-BE49-F238E27FC236}">
                <a16:creationId xmlns:a16="http://schemas.microsoft.com/office/drawing/2014/main" id="{7B844C1D-C9E2-A040-B3FD-0E3861E051D8}"/>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a:t>FACULTY, DEPARTMENT</a:t>
            </a:r>
            <a:endParaRPr lang="en-US"/>
          </a:p>
        </p:txBody>
      </p:sp>
      <p:sp>
        <p:nvSpPr>
          <p:cNvPr id="9" name="Main image" descr="Image">
            <a:extLst>
              <a:ext uri="{FF2B5EF4-FFF2-40B4-BE49-F238E27FC236}">
                <a16:creationId xmlns:a16="http://schemas.microsoft.com/office/drawing/2014/main" id="{FD55159A-63D1-334F-B344-448B05BC84B5}"/>
              </a:ext>
            </a:extLst>
          </p:cNvPr>
          <p:cNvSpPr>
            <a:spLocks noGrp="1"/>
          </p:cNvSpPr>
          <p:nvPr>
            <p:ph type="pic" sz="quarter" idx="11" hasCustomPrompt="1"/>
          </p:nvPr>
        </p:nvSpPr>
        <p:spPr>
          <a:xfrm>
            <a:off x="0" y="1440000"/>
            <a:ext cx="12192000" cy="5421086"/>
          </a:xfrm>
          <a:ln>
            <a:noFill/>
          </a:ln>
        </p:spPr>
        <p:txBody>
          <a:bodyPr anchor="b" anchorCtr="0"/>
          <a:lstStyle>
            <a:lvl1pPr marL="11112" indent="0" algn="ctr">
              <a:buNone/>
              <a:defRPr sz="2400"/>
            </a:lvl1pPr>
          </a:lstStyle>
          <a:p>
            <a:r>
              <a:rPr lang="en-GB"/>
              <a:t>Click to add picture</a:t>
            </a:r>
            <a:br>
              <a:rPr lang="en-GB"/>
            </a:br>
            <a:endParaRPr lang="en-GB"/>
          </a:p>
          <a:p>
            <a:endParaRPr lang="en-US"/>
          </a:p>
          <a:p>
            <a:endParaRPr lang="en-US"/>
          </a:p>
          <a:p>
            <a:endParaRPr lang="en-US"/>
          </a:p>
        </p:txBody>
      </p:sp>
      <p:sp>
        <p:nvSpPr>
          <p:cNvPr id="11" name="Main Headline" descr="Headline">
            <a:extLst>
              <a:ext uri="{FF2B5EF4-FFF2-40B4-BE49-F238E27FC236}">
                <a16:creationId xmlns:a16="http://schemas.microsoft.com/office/drawing/2014/main" id="{6D1BEB54-27B8-4348-8671-D93B41DC5E26}"/>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a:t>Main headline,</a:t>
            </a:r>
            <a:br>
              <a:rPr lang="en-US"/>
            </a:br>
            <a:r>
              <a:rPr lang="en-US"/>
              <a:t>Arial 44pt bold</a:t>
            </a:r>
          </a:p>
        </p:txBody>
      </p:sp>
    </p:spTree>
    <p:extLst>
      <p:ext uri="{BB962C8B-B14F-4D97-AF65-F5344CB8AC3E}">
        <p14:creationId xmlns:p14="http://schemas.microsoft.com/office/powerpoint/2010/main" val="1125488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CL single text block">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a:t>Main headline, Arial 44pt bold</a:t>
            </a:r>
          </a:p>
        </p:txBody>
      </p:sp>
      <p:sp>
        <p:nvSpPr>
          <p:cNvPr id="12" name="Text" descr="Text">
            <a:extLst>
              <a:ext uri="{FF2B5EF4-FFF2-40B4-BE49-F238E27FC236}">
                <a16:creationId xmlns:a16="http://schemas.microsoft.com/office/drawing/2014/main" id="{52E39625-6121-A140-A00B-27BF9DA232CD}"/>
              </a:ext>
            </a:extLst>
          </p:cNvPr>
          <p:cNvSpPr>
            <a:spLocks noGrp="1"/>
          </p:cNvSpPr>
          <p:nvPr>
            <p:ph type="body" sz="quarter" idx="13"/>
          </p:nvPr>
        </p:nvSpPr>
        <p:spPr>
          <a:xfrm>
            <a:off x="360000" y="2412000"/>
            <a:ext cx="10439064"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1890905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9"/>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4" name="Slide Number Placeholder 3">
            <a:extLst>
              <a:ext uri="{FF2B5EF4-FFF2-40B4-BE49-F238E27FC236}">
                <a16:creationId xmlns:a16="http://schemas.microsoft.com/office/drawing/2014/main" id="{64E4D6DD-C850-2649-A9BC-63EECFDCB95A}"/>
              </a:ext>
            </a:extLst>
          </p:cNvPr>
          <p:cNvSpPr>
            <a:spLocks noGrp="1"/>
          </p:cNvSpPr>
          <p:nvPr>
            <p:ph type="sldNum" sz="quarter" idx="12"/>
          </p:nvPr>
        </p:nvSpPr>
        <p:spPr>
          <a:xfrm>
            <a:off x="8610600" y="6356350"/>
            <a:ext cx="2743200" cy="365125"/>
          </a:xfrm>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029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Divider - section start 2">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F9ECF375-EFC6-8846-9FEE-E3BEC7506D85}"/>
              </a:ext>
            </a:extLst>
          </p:cNvPr>
          <p:cNvSpPr>
            <a:spLocks noGrp="1"/>
          </p:cNvSpPr>
          <p:nvPr>
            <p:ph type="pic" sz="quarter" idx="12" hasCustomPrompt="1"/>
          </p:nvPr>
        </p:nvSpPr>
        <p:spPr>
          <a:xfrm>
            <a:off x="356616" y="900000"/>
            <a:ext cx="7534656" cy="5448518"/>
          </a:xfrm>
          <a:solidFill>
            <a:srgbClr val="FFFFFF"/>
          </a:solidFill>
          <a:ln>
            <a:noFill/>
          </a:ln>
        </p:spPr>
        <p:txBody>
          <a:bodyPr anchor="b" anchorCtr="0"/>
          <a:lstStyle>
            <a:lvl1pPr marL="11112" indent="0" algn="ctr">
              <a:buNone/>
              <a:defRPr sz="2400"/>
            </a:lvl1pPr>
          </a:lstStyle>
          <a:p>
            <a:r>
              <a:rPr lang="en-GB"/>
              <a:t>Click to add picture</a:t>
            </a:r>
            <a:br>
              <a:rPr lang="en-GB"/>
            </a:br>
            <a:endParaRPr lang="en-GB"/>
          </a:p>
        </p:txBody>
      </p:sp>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440000"/>
            <a:ext cx="6480000" cy="2880000"/>
          </a:xfrm>
          <a:solidFill>
            <a:schemeClr val="bg1"/>
          </a:solidFill>
        </p:spPr>
        <p:txBody>
          <a:bodyPr lIns="360000" tIns="180000"/>
          <a:lstStyle>
            <a:lvl1pPr>
              <a:defRPr baseline="0">
                <a:solidFill>
                  <a:srgbClr val="000000"/>
                </a:solidFill>
              </a:defRPr>
            </a:lvl1pPr>
          </a:lstStyle>
          <a:p>
            <a:r>
              <a:rPr lang="en-US"/>
              <a:t>Main headline, </a:t>
            </a:r>
            <a:br>
              <a:rPr lang="en-US"/>
            </a:br>
            <a:r>
              <a:rPr lang="en-US"/>
              <a:t>Arial 44pt bold</a:t>
            </a:r>
          </a:p>
        </p:txBody>
      </p:sp>
      <p:sp>
        <p:nvSpPr>
          <p:cNvPr id="8" name="Picture " descr="Image">
            <a:extLst>
              <a:ext uri="{FF2B5EF4-FFF2-40B4-BE49-F238E27FC236}">
                <a16:creationId xmlns:a16="http://schemas.microsoft.com/office/drawing/2014/main" id="{9390C092-D95C-EF41-9B4C-B77F203C0B07}"/>
              </a:ext>
            </a:extLst>
          </p:cNvPr>
          <p:cNvSpPr>
            <a:spLocks noGrp="1"/>
          </p:cNvSpPr>
          <p:nvPr>
            <p:ph type="pic" sz="quarter" idx="16" hasCustomPrompt="1"/>
          </p:nvPr>
        </p:nvSpPr>
        <p:spPr>
          <a:xfrm>
            <a:off x="8266715" y="900000"/>
            <a:ext cx="3536848" cy="2906486"/>
          </a:xfrm>
          <a:solidFill>
            <a:srgbClr val="FFFFFF"/>
          </a:solidFill>
          <a:ln>
            <a:noFill/>
          </a:ln>
        </p:spPr>
        <p:txBody>
          <a:bodyPr anchor="b" anchorCtr="0"/>
          <a:lstStyle>
            <a:lvl1pPr marL="11112" indent="0" algn="ctr">
              <a:buNone/>
              <a:defRPr sz="2400"/>
            </a:lvl1pPr>
          </a:lstStyle>
          <a:p>
            <a:r>
              <a:rPr lang="en-GB"/>
              <a:t>Click to add picture</a:t>
            </a:r>
            <a:br>
              <a:rPr lang="en-GB"/>
            </a:br>
            <a:endParaRPr lang="en-GB"/>
          </a:p>
        </p:txBody>
      </p:sp>
      <p:sp>
        <p:nvSpPr>
          <p:cNvPr id="9" name="Text" descr="Text">
            <a:extLst>
              <a:ext uri="{FF2B5EF4-FFF2-40B4-BE49-F238E27FC236}">
                <a16:creationId xmlns:a16="http://schemas.microsoft.com/office/drawing/2014/main" id="{B97104E0-DC3E-EB49-A0B8-75D9C6ED8EDC}"/>
              </a:ext>
            </a:extLst>
          </p:cNvPr>
          <p:cNvSpPr>
            <a:spLocks noGrp="1"/>
          </p:cNvSpPr>
          <p:nvPr>
            <p:ph type="body" sz="quarter" idx="15"/>
          </p:nvPr>
        </p:nvSpPr>
        <p:spPr>
          <a:xfrm>
            <a:off x="8262900" y="4164600"/>
            <a:ext cx="3542400" cy="22870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3415215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UCL two column Imag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5400000" cy="2325802"/>
          </a:xfrm>
        </p:spPr>
        <p:txBody>
          <a:bodyPr/>
          <a:lstStyle>
            <a:lvl1pPr>
              <a:defRPr sz="3600" b="0"/>
            </a:lvl1pPr>
          </a:lstStyle>
          <a:p>
            <a:pPr lvl="0"/>
            <a:r>
              <a:rPr lang="en-GB"/>
              <a:t>Heading</a:t>
            </a:r>
          </a:p>
        </p:txBody>
      </p:sp>
      <p:sp>
        <p:nvSpPr>
          <p:cNvPr id="11" name="Text" descr="Text">
            <a:extLst>
              <a:ext uri="{FF2B5EF4-FFF2-40B4-BE49-F238E27FC236}">
                <a16:creationId xmlns:a16="http://schemas.microsoft.com/office/drawing/2014/main" id="{96CC15FA-5D3D-604E-8882-80A2838906CB}"/>
              </a:ext>
            </a:extLst>
          </p:cNvPr>
          <p:cNvSpPr>
            <a:spLocks noGrp="1"/>
          </p:cNvSpPr>
          <p:nvPr>
            <p:ph type="body" sz="quarter" idx="13"/>
          </p:nvPr>
        </p:nvSpPr>
        <p:spPr>
          <a:xfrm>
            <a:off x="360000" y="3618500"/>
            <a:ext cx="5399088" cy="2617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a:lvl1pPr>
          </a:lstStyle>
          <a:p>
            <a:pPr lvl="0"/>
            <a:r>
              <a:rPr lang="en-US"/>
              <a:t>Edit Master text styles</a:t>
            </a:r>
          </a:p>
        </p:txBody>
      </p:sp>
      <p:sp>
        <p:nvSpPr>
          <p:cNvPr id="7" name="Picture" descr="Image">
            <a:extLst>
              <a:ext uri="{FF2B5EF4-FFF2-40B4-BE49-F238E27FC236}">
                <a16:creationId xmlns:a16="http://schemas.microsoft.com/office/drawing/2014/main" id="{C443FA27-F0DB-1840-998D-206100BED38F}"/>
              </a:ext>
            </a:extLst>
          </p:cNvPr>
          <p:cNvSpPr>
            <a:spLocks noGrp="1"/>
          </p:cNvSpPr>
          <p:nvPr>
            <p:ph type="pic" sz="quarter" idx="18" hasCustomPrompt="1"/>
          </p:nvPr>
        </p:nvSpPr>
        <p:spPr>
          <a:xfrm>
            <a:off x="5940000" y="900000"/>
            <a:ext cx="5400000" cy="5344683"/>
          </a:xfrm>
          <a:solidFill>
            <a:srgbClr val="FFFFFF"/>
          </a:solidFill>
          <a:ln>
            <a:noFill/>
          </a:ln>
        </p:spPr>
        <p:txBody>
          <a:bodyPr anchor="b" anchorCtr="0"/>
          <a:lstStyle>
            <a:lvl1pPr marL="11112" indent="0" algn="ctr">
              <a:buNone/>
              <a:defRPr sz="2400"/>
            </a:lvl1pPr>
          </a:lstStyle>
          <a:p>
            <a:r>
              <a:rPr lang="en-GB"/>
              <a:t>Click to add picture</a:t>
            </a:r>
            <a:br>
              <a:rPr lang="en-GB"/>
            </a:br>
            <a:endParaRPr lang="en-GB"/>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a:p>
        </p:txBody>
      </p:sp>
    </p:spTree>
    <p:extLst>
      <p:ext uri="{BB962C8B-B14F-4D97-AF65-F5344CB8AC3E}">
        <p14:creationId xmlns:p14="http://schemas.microsoft.com/office/powerpoint/2010/main" val="229515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0416481" y="6237312"/>
            <a:ext cx="1344083" cy="476250"/>
          </a:xfrm>
          <a:prstGeom prst="rect">
            <a:avLst/>
          </a:prstGeom>
          <a:ln/>
        </p:spPr>
        <p:txBody>
          <a:bodyPr/>
          <a:lstStyle>
            <a:lvl1pPr>
              <a:defRPr/>
            </a:lvl1pPr>
          </a:lstStyle>
          <a:p>
            <a:pPr>
              <a:defRPr/>
            </a:pPr>
            <a:fld id="{C46FE0E9-7C9C-DB47-9D4F-5E4C0A70FDF5}" type="slidenum">
              <a:rPr lang="en-US"/>
              <a:pPr>
                <a:defRPr/>
              </a:pPr>
              <a:t>‹#›</a:t>
            </a:fld>
            <a:endParaRPr lang="en-US"/>
          </a:p>
        </p:txBody>
      </p:sp>
    </p:spTree>
    <p:extLst>
      <p:ext uri="{BB962C8B-B14F-4D97-AF65-F5344CB8AC3E}">
        <p14:creationId xmlns:p14="http://schemas.microsoft.com/office/powerpoint/2010/main" val="14486966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7733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4266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1132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7958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75000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6413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15136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89696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88411008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40268" y="908050"/>
            <a:ext cx="11319933" cy="129698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440268" y="2708278"/>
            <a:ext cx="11319933" cy="34575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1029" name="Picture 13" descr="DarkBlue1024"/>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0"/>
            <a:ext cx="12192000"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6"/>
          <p:cNvSpPr>
            <a:spLocks noGrp="1" noChangeArrowheads="1"/>
          </p:cNvSpPr>
          <p:nvPr>
            <p:ph type="sldNum" sz="quarter" idx="4"/>
          </p:nvPr>
        </p:nvSpPr>
        <p:spPr bwMode="auto">
          <a:xfrm>
            <a:off x="10416481" y="6237312"/>
            <a:ext cx="1344083" cy="4762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8DF4A685-E727-6942-9772-5410545F1F0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3" r:id="rId1"/>
  </p:sldLayoutIdLst>
  <p:transition spd="slow"/>
  <p:hf hdr="0" ftr="0" dt="0"/>
  <p:txStyles>
    <p:titleStyle>
      <a:lvl1pPr algn="l" rtl="0" eaLnBrk="0" fontAlgn="base" hangingPunct="0">
        <a:spcBef>
          <a:spcPct val="0"/>
        </a:spcBef>
        <a:spcAft>
          <a:spcPct val="0"/>
        </a:spcAft>
        <a:defRPr sz="3000" b="1">
          <a:solidFill>
            <a:schemeClr val="tx2"/>
          </a:solidFill>
          <a:latin typeface="+mj-lt"/>
          <a:ea typeface="+mj-ea"/>
          <a:cs typeface="ＭＳ Ｐゴシック" charset="0"/>
        </a:defRPr>
      </a:lvl1pPr>
      <a:lvl2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doi.org/10.1021/acs.jctc.5b00179" TargetMode="External"/><Relationship Id="rId3" Type="http://schemas.openxmlformats.org/officeDocument/2006/relationships/image" Target="../media/image50.png"/><Relationship Id="rId7" Type="http://schemas.openxmlformats.org/officeDocument/2006/relationships/hyperlink" Target="https://doi.org/10.1002/adts.201900125"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hyperlink" Target="https://doi.org/10.1002/adma.20200321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5.jp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s://doi.org/10.1021/acs.jctc.1c0052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hyperlink" Target="https://doi.org/10.1021/acs.jctc.1c00526" TargetMode="Externa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hyperlink" Target="https://doi.org/10.1021/acs.jctc.1c00526" TargetMode="External"/><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5.tiff"/><Relationship Id="rId7"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hyperlink" Target="https://doi.org/10.26434/chemrxiv-2022-2jdk2" TargetMode="External"/><Relationship Id="rId5" Type="http://schemas.openxmlformats.org/officeDocument/2006/relationships/image" Target="../media/image67.tiff"/><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21/acs.jctc.1c00526"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jpe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4.xml"/><Relationship Id="rId5" Type="http://schemas.openxmlformats.org/officeDocument/2006/relationships/image" Target="../media/image80.pn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70.png"/></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4.xml"/><Relationship Id="rId5" Type="http://schemas.openxmlformats.org/officeDocument/2006/relationships/image" Target="../media/image93.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4.xml"/><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01.png"/><Relationship Id="rId4" Type="http://schemas.openxmlformats.org/officeDocument/2006/relationships/image" Target="../media/image100.jpe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4.xml"/><Relationship Id="rId5" Type="http://schemas.openxmlformats.org/officeDocument/2006/relationships/hyperlink" Target="https://eur01.safelinks.protection.outlook.com/?url=https%3A%2F%2Fopenaccess.thecvf.com%2Fcontent%2FICCV2021%2Fpapers%2FWang_Energy-Based_Open-World_Uncertainty_Modeling_for_Confidence_Calibration_ICCV_2021_paper.pdf&amp;data=05%7C02%7Cp.v.coveney%40ucl.ac.uk%7C7e0efc82e04d448de40008dc0251fdf8%7C1faf88fea9984c5b93c9210a11d9a5c2%7C0%7C0%7C638387800253828684%7CUnknown%7CTWFpbGZsb3d8eyJWIjoiMC4wLjAwMDAiLCJQIjoiV2luMzIiLCJBTiI6Ik1haWwiLCJXVCI6Mn0%3D%7C3000%7C%7C%7C&amp;sdata=Qf%2BT0hVE6czPX2tOilJ1m053I8vO2DLsQfqEcydZrAM%3D&amp;reserved=0" TargetMode="External"/><Relationship Id="rId4" Type="http://schemas.openxmlformats.org/officeDocument/2006/relationships/image" Target="file:////Users/peter/Library/Group%20Containers/UBF8T346G9.ms/WebArchiveCopyPasteTempFiles/com.microsoft.Word/vardeman_expert_insights_developing_safe_secure_trustworthy_ai_frameworks_2.p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05.emf"/></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hyperlink" Target="https://www.seavea-project.org/" TargetMode="Externa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jpg"/></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0000" y="310439"/>
            <a:ext cx="8392157" cy="868682"/>
          </a:xfrm>
        </p:spPr>
        <p:txBody>
          <a:bodyPr/>
          <a:lstStyle/>
          <a:p>
            <a:pPr marL="10795"/>
            <a:r>
              <a:rPr lang="en-GB"/>
              <a:t>Centre for Computational Science, ADVANCED RESEARCH COMPUTING CENTRE,</a:t>
            </a:r>
            <a:endParaRPr lang="en-US"/>
          </a:p>
          <a:p>
            <a:pPr marL="10795"/>
            <a:r>
              <a:rPr lang="en-GB"/>
              <a:t>University College London &amp; INSTITUTE FOR INFORMATICS, UNIVERSITY OF AMSTERDAM</a:t>
            </a:r>
            <a:endParaRPr lang="en-US">
              <a:cs typeface="Arial"/>
            </a:endParaRPr>
          </a:p>
        </p:txBody>
      </p:sp>
      <p:sp>
        <p:nvSpPr>
          <p:cNvPr id="11" name="Google Shape;155;p37">
            <a:extLst>
              <a:ext uri="{FF2B5EF4-FFF2-40B4-BE49-F238E27FC236}">
                <a16:creationId xmlns:a16="http://schemas.microsoft.com/office/drawing/2014/main" id="{CCA09C9A-F064-4D4D-80C1-5E9FFFC5C0E9}"/>
              </a:ext>
            </a:extLst>
          </p:cNvPr>
          <p:cNvSpPr txBox="1">
            <a:spLocks/>
          </p:cNvSpPr>
          <p:nvPr/>
        </p:nvSpPr>
        <p:spPr>
          <a:xfrm>
            <a:off x="3662" y="1793923"/>
            <a:ext cx="12084259" cy="2320877"/>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pPr>
            <a:r>
              <a:rPr lang="en-GB" sz="4800" b="1" dirty="0">
                <a:solidFill>
                  <a:schemeClr val="tx1"/>
                </a:solidFill>
              </a:rPr>
              <a:t>Uncertainty Quantification for </a:t>
            </a:r>
          </a:p>
          <a:p>
            <a:pPr algn="ctr">
              <a:lnSpc>
                <a:spcPct val="120000"/>
              </a:lnSpc>
            </a:pPr>
            <a:r>
              <a:rPr lang="en-GB" sz="4800" b="1" dirty="0">
                <a:solidFill>
                  <a:schemeClr val="tx1"/>
                </a:solidFill>
              </a:rPr>
              <a:t>High-Dimensional Parameter Spaces</a:t>
            </a:r>
          </a:p>
          <a:p>
            <a:pPr algn="ctr">
              <a:lnSpc>
                <a:spcPct val="120000"/>
              </a:lnSpc>
            </a:pPr>
            <a:r>
              <a:rPr lang="en-GB" sz="4000" dirty="0">
                <a:solidFill>
                  <a:schemeClr val="tx1"/>
                </a:solidFill>
              </a:rPr>
              <a:t>Physics-based versus AI models</a:t>
            </a:r>
          </a:p>
        </p:txBody>
      </p:sp>
      <p:sp>
        <p:nvSpPr>
          <p:cNvPr id="12" name="Google Shape;158;p37">
            <a:extLst>
              <a:ext uri="{FF2B5EF4-FFF2-40B4-BE49-F238E27FC236}">
                <a16:creationId xmlns:a16="http://schemas.microsoft.com/office/drawing/2014/main" id="{BC920ED9-3F98-9A48-A7A3-6A1CA20BEE50}"/>
              </a:ext>
            </a:extLst>
          </p:cNvPr>
          <p:cNvSpPr txBox="1">
            <a:spLocks/>
          </p:cNvSpPr>
          <p:nvPr/>
        </p:nvSpPr>
        <p:spPr>
          <a:xfrm>
            <a:off x="-393" y="4751626"/>
            <a:ext cx="4746564" cy="1931189"/>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solidFill>
                  <a:schemeClr val="tx1"/>
                </a:solidFill>
              </a:rPr>
              <a:t>Peter Coveney</a:t>
            </a:r>
            <a:endParaRPr lang="en-GB" sz="2400" dirty="0">
              <a:solidFill>
                <a:schemeClr val="tx1"/>
              </a:solidFill>
            </a:endParaRPr>
          </a:p>
          <a:p>
            <a:r>
              <a:rPr lang="en-GB" sz="2100" i="1" dirty="0">
                <a:solidFill>
                  <a:schemeClr val="tx1"/>
                </a:solidFill>
              </a:rPr>
              <a:t>Centre for Computational Science </a:t>
            </a:r>
            <a:r>
              <a:rPr lang="en-GB" sz="2100" i="1" dirty="0">
                <a:solidFill>
                  <a:schemeClr val="tx1"/>
                </a:solidFill>
                <a:latin typeface="Calibri"/>
                <a:ea typeface="Calibri"/>
                <a:cs typeface="Calibri"/>
                <a:sym typeface="Calibri"/>
              </a:rPr>
              <a:t>&amp;</a:t>
            </a:r>
            <a:endParaRPr lang="en-GB" sz="2100" i="1" dirty="0">
              <a:solidFill>
                <a:schemeClr val="tx1"/>
              </a:solidFill>
              <a:latin typeface="Calibri"/>
              <a:ea typeface="Calibri"/>
              <a:cs typeface="Calibri"/>
            </a:endParaRPr>
          </a:p>
          <a:p>
            <a:r>
              <a:rPr lang="en-GB" sz="2100" i="1" dirty="0">
                <a:solidFill>
                  <a:schemeClr val="tx1"/>
                </a:solidFill>
                <a:latin typeface="Calibri"/>
                <a:ea typeface="Calibri"/>
                <a:cs typeface="Calibri"/>
                <a:sym typeface="Calibri"/>
              </a:rPr>
              <a:t>Advanced Research Computing Centre, UCL (UK) </a:t>
            </a:r>
            <a:endParaRPr lang="en-GB" sz="2100" i="1" dirty="0">
              <a:solidFill>
                <a:schemeClr val="tx1"/>
              </a:solidFill>
              <a:latin typeface="Calibri"/>
              <a:ea typeface="Calibri"/>
              <a:cs typeface="Calibri"/>
            </a:endParaRPr>
          </a:p>
          <a:p>
            <a:r>
              <a:rPr lang="en-GB" sz="2100" i="1" dirty="0">
                <a:solidFill>
                  <a:schemeClr val="tx1"/>
                </a:solidFill>
                <a:latin typeface="Calibri"/>
                <a:ea typeface="Calibri"/>
                <a:cs typeface="Calibri"/>
                <a:sym typeface="Calibri"/>
              </a:rPr>
              <a:t>Institute of Inf</a:t>
            </a:r>
            <a:r>
              <a:rPr lang="en-GB" sz="2100" i="1" dirty="0">
                <a:solidFill>
                  <a:schemeClr val="tx1"/>
                </a:solidFill>
              </a:rPr>
              <a:t>ormatics, UVA (NL)</a:t>
            </a:r>
            <a:endParaRPr lang="en-GB" sz="2100" b="1" dirty="0">
              <a:solidFill>
                <a:schemeClr val="tx1"/>
              </a:solidFill>
              <a:latin typeface="Courier New"/>
              <a:ea typeface="Courier New"/>
              <a:cs typeface="Courier New"/>
            </a:endParaRPr>
          </a:p>
        </p:txBody>
      </p:sp>
      <p:sp>
        <p:nvSpPr>
          <p:cNvPr id="2" name="Google Shape;158;p37">
            <a:extLst>
              <a:ext uri="{FF2B5EF4-FFF2-40B4-BE49-F238E27FC236}">
                <a16:creationId xmlns:a16="http://schemas.microsoft.com/office/drawing/2014/main" id="{595DBA0E-BEE3-C212-4EAB-3A7364DF6E6C}"/>
              </a:ext>
            </a:extLst>
          </p:cNvPr>
          <p:cNvSpPr txBox="1">
            <a:spLocks/>
          </p:cNvSpPr>
          <p:nvPr/>
        </p:nvSpPr>
        <p:spPr>
          <a:xfrm>
            <a:off x="4746171" y="5055042"/>
            <a:ext cx="7341751" cy="117372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1800" b="0" i="0" u="none" strike="noStrike" dirty="0">
                <a:solidFill>
                  <a:schemeClr val="tx1"/>
                </a:solidFill>
                <a:effectLst/>
                <a:latin typeface="Arial" panose="020B0604020202020204" pitchFamily="34" charset="0"/>
                <a:cs typeface="Arial" panose="020B0604020202020204" pitchFamily="34" charset="0"/>
              </a:rPr>
              <a:t>Workshop on Uncertainty Quantification </a:t>
            </a:r>
          </a:p>
          <a:p>
            <a:pPr algn="r"/>
            <a:r>
              <a:rPr lang="en-GB" sz="1800" b="0" i="0" u="none" strike="noStrike" dirty="0">
                <a:solidFill>
                  <a:schemeClr val="tx1"/>
                </a:solidFill>
                <a:effectLst/>
                <a:latin typeface="Arial" panose="020B0604020202020204" pitchFamily="34" charset="0"/>
                <a:cs typeface="Arial" panose="020B0604020202020204" pitchFamily="34" charset="0"/>
              </a:rPr>
              <a:t>for High-Dimensional Problems</a:t>
            </a:r>
          </a:p>
          <a:p>
            <a:pPr algn="r"/>
            <a:r>
              <a:rPr lang="en-GB" sz="1800" dirty="0">
                <a:solidFill>
                  <a:schemeClr val="tx1"/>
                </a:solidFill>
                <a:latin typeface="Arial" panose="020B0604020202020204" pitchFamily="34" charset="0"/>
                <a:cs typeface="Arial" panose="020B0604020202020204" pitchFamily="34" charset="0"/>
              </a:rPr>
              <a:t>CWI, Amsterdam, 11 November, 2024</a:t>
            </a:r>
          </a:p>
          <a:p>
            <a:pPr algn="r"/>
            <a:endParaRPr lang="en-GB" sz="2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22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408EF20-629E-4A1A-AD7C-6D1128DB5E03}"/>
              </a:ext>
            </a:extLst>
          </p:cNvPr>
          <p:cNvSpPr>
            <a:spLocks noGrp="1"/>
          </p:cNvSpPr>
          <p:nvPr>
            <p:ph type="sldNum" sz="quarter" idx="12"/>
          </p:nvPr>
        </p:nvSpPr>
        <p:spPr>
          <a:xfrm>
            <a:off x="9196552" y="6407865"/>
            <a:ext cx="2743200" cy="365125"/>
          </a:xfrm>
        </p:spPr>
        <p:txBody>
          <a:bodyPr/>
          <a:lstStyle/>
          <a:p>
            <a:pPr>
              <a:defRPr/>
            </a:pPr>
            <a:fld id="{A68DF897-BF7D-364E-94C4-DBD7D61CD3A9}" type="slidenum">
              <a:rPr lang="en-US" smtClean="0"/>
              <a:pPr>
                <a:defRPr/>
              </a:pPr>
              <a:t>10</a:t>
            </a:fld>
            <a:endParaRPr lang="en-US" dirty="0"/>
          </a:p>
        </p:txBody>
      </p:sp>
      <p:cxnSp>
        <p:nvCxnSpPr>
          <p:cNvPr id="3" name="Straight Connector 2">
            <a:extLst>
              <a:ext uri="{FF2B5EF4-FFF2-40B4-BE49-F238E27FC236}">
                <a16:creationId xmlns:a16="http://schemas.microsoft.com/office/drawing/2014/main" id="{F847CD3D-B301-5843-81F1-C0BB995D3D5C}"/>
              </a:ext>
            </a:extLst>
          </p:cNvPr>
          <p:cNvCxnSpPr>
            <a:cxnSpLocks/>
          </p:cNvCxnSpPr>
          <p:nvPr/>
        </p:nvCxnSpPr>
        <p:spPr>
          <a:xfrm>
            <a:off x="-2352" y="796899"/>
            <a:ext cx="12194352"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10322E2-7653-BC4E-8BFC-697AFBF85684}"/>
              </a:ext>
            </a:extLst>
          </p:cNvPr>
          <p:cNvSpPr/>
          <p:nvPr/>
        </p:nvSpPr>
        <p:spPr>
          <a:xfrm>
            <a:off x="5294857" y="6488668"/>
            <a:ext cx="1571264" cy="307777"/>
          </a:xfrm>
          <a:prstGeom prst="rect">
            <a:avLst/>
          </a:prstGeom>
        </p:spPr>
        <p:txBody>
          <a:bodyPr wrap="none">
            <a:spAutoFit/>
          </a:bodyPr>
          <a:lstStyle/>
          <a:p>
            <a:r>
              <a:rPr lang="en-GB" sz="1400" dirty="0">
                <a:solidFill>
                  <a:schemeClr val="bg1"/>
                </a:solidFill>
                <a:latin typeface="Times New Roman" panose="02020603050405020304" pitchFamily="18" charset="0"/>
                <a:cs typeface="Times New Roman" panose="02020603050405020304" pitchFamily="18" charset="0"/>
              </a:rPr>
              <a:t>http://gsp.tamu.edu</a:t>
            </a:r>
          </a:p>
        </p:txBody>
      </p:sp>
      <p:sp>
        <p:nvSpPr>
          <p:cNvPr id="11" name="TextBox 10">
            <a:extLst>
              <a:ext uri="{FF2B5EF4-FFF2-40B4-BE49-F238E27FC236}">
                <a16:creationId xmlns:a16="http://schemas.microsoft.com/office/drawing/2014/main" id="{165082D5-D31F-A94D-BF25-DEC927A32AF3}"/>
              </a:ext>
            </a:extLst>
          </p:cNvPr>
          <p:cNvSpPr txBox="1"/>
          <p:nvPr/>
        </p:nvSpPr>
        <p:spPr>
          <a:xfrm>
            <a:off x="150944" y="42096"/>
            <a:ext cx="11890112" cy="707886"/>
          </a:xfrm>
          <a:prstGeom prst="rect">
            <a:avLst/>
          </a:prstGeom>
          <a:noFill/>
        </p:spPr>
        <p:txBody>
          <a:bodyPr wrap="square" lIns="91440" tIns="45720" rIns="91440" bIns="45720" anchor="t">
            <a:spAutoFit/>
          </a:bodyPr>
          <a:lstStyle/>
          <a:p>
            <a:r>
              <a:rPr lang="en-US" altLang="en-US" sz="4000" b="1" kern="0" dirty="0">
                <a:latin typeface="Times New Roman"/>
              </a:rPr>
              <a:t>Molecular Dynamics</a:t>
            </a:r>
          </a:p>
        </p:txBody>
      </p:sp>
      <p:sp>
        <p:nvSpPr>
          <p:cNvPr id="12" name="Google Shape;222;p51">
            <a:extLst>
              <a:ext uri="{FF2B5EF4-FFF2-40B4-BE49-F238E27FC236}">
                <a16:creationId xmlns:a16="http://schemas.microsoft.com/office/drawing/2014/main" id="{8B3A454F-4DB2-4245-AAB3-53CAA8B23FAD}"/>
              </a:ext>
            </a:extLst>
          </p:cNvPr>
          <p:cNvSpPr txBox="1">
            <a:spLocks/>
          </p:cNvSpPr>
          <p:nvPr/>
        </p:nvSpPr>
        <p:spPr>
          <a:xfrm>
            <a:off x="0" y="876509"/>
            <a:ext cx="6746790" cy="2115306"/>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indent="-406390" fontAlgn="auto">
              <a:lnSpc>
                <a:spcPct val="100000"/>
              </a:lnSpc>
              <a:spcBef>
                <a:spcPts val="0"/>
              </a:spcBef>
              <a:spcAft>
                <a:spcPts val="0"/>
              </a:spcAft>
              <a:buSzPts val="1200"/>
              <a:buFont typeface="Arial" panose="020B0604020202020204" pitchFamily="34" charset="0"/>
              <a:buChar char="●"/>
            </a:pPr>
            <a:r>
              <a:rPr lang="en-GB" sz="2000" dirty="0"/>
              <a:t>Newton’s equations of motion, complex force field, N-body dynamics</a:t>
            </a:r>
          </a:p>
          <a:p>
            <a:pPr marL="609585" indent="-406390" fontAlgn="auto">
              <a:lnSpc>
                <a:spcPct val="100000"/>
              </a:lnSpc>
              <a:spcBef>
                <a:spcPts val="0"/>
              </a:spcBef>
              <a:spcAft>
                <a:spcPts val="0"/>
              </a:spcAft>
              <a:buSzPts val="1200"/>
              <a:buFont typeface="Arial" panose="020B0604020202020204" pitchFamily="34" charset="0"/>
              <a:buChar char="●"/>
            </a:pPr>
            <a:r>
              <a:rPr lang="en-GB" sz="2000" dirty="0"/>
              <a:t>Programming them on a computer</a:t>
            </a:r>
          </a:p>
          <a:p>
            <a:pPr marL="609585" indent="-406390" fontAlgn="auto">
              <a:lnSpc>
                <a:spcPct val="100000"/>
              </a:lnSpc>
              <a:spcBef>
                <a:spcPts val="0"/>
              </a:spcBef>
              <a:spcAft>
                <a:spcPts val="0"/>
              </a:spcAft>
              <a:buSzPts val="1200"/>
              <a:buFont typeface="Arial" panose="020B0604020202020204" pitchFamily="34" charset="0"/>
              <a:buChar char="●"/>
            </a:pPr>
            <a:r>
              <a:rPr lang="en-GB" sz="2000" dirty="0"/>
              <a:t>Linking MD to </a:t>
            </a:r>
            <a:r>
              <a:rPr lang="en-GB" sz="2000" i="1" dirty="0"/>
              <a:t>thermodynamics</a:t>
            </a:r>
            <a:r>
              <a:rPr lang="en-GB" sz="2000" dirty="0"/>
              <a:t>: exploring macroscopic behaviour through molecular interactions.</a:t>
            </a:r>
          </a:p>
          <a:p>
            <a:pPr marL="609585" indent="-406390" fontAlgn="auto">
              <a:lnSpc>
                <a:spcPct val="100000"/>
              </a:lnSpc>
              <a:spcBef>
                <a:spcPts val="0"/>
              </a:spcBef>
              <a:spcAft>
                <a:spcPts val="0"/>
              </a:spcAft>
              <a:buSzPts val="1200"/>
              <a:buFont typeface="Arial" panose="020B0604020202020204" pitchFamily="34" charset="0"/>
              <a:buChar char="●"/>
            </a:pPr>
            <a:r>
              <a:rPr lang="en-GB" sz="2000" dirty="0"/>
              <a:t>Lyapunov instability leads to chaotic systems</a:t>
            </a:r>
          </a:p>
          <a:p>
            <a:pPr marL="1219170" lvl="1" indent="-397923" fontAlgn="auto">
              <a:lnSpc>
                <a:spcPct val="100000"/>
              </a:lnSpc>
              <a:spcBef>
                <a:spcPts val="0"/>
              </a:spcBef>
              <a:spcAft>
                <a:spcPts val="0"/>
              </a:spcAft>
              <a:buSzPts val="1100"/>
              <a:buFont typeface="Arial" panose="020B0604020202020204" pitchFamily="34" charset="0"/>
              <a:buChar char="○"/>
            </a:pPr>
            <a:r>
              <a:rPr lang="en-GB" sz="2000" dirty="0"/>
              <a:t>small errors, large deviations</a:t>
            </a:r>
          </a:p>
          <a:p>
            <a:pPr marL="1219170" lvl="1" indent="-406390" fontAlgn="auto">
              <a:lnSpc>
                <a:spcPct val="100000"/>
              </a:lnSpc>
              <a:spcBef>
                <a:spcPts val="0"/>
              </a:spcBef>
              <a:spcAft>
                <a:spcPts val="0"/>
              </a:spcAft>
              <a:buSzPts val="1200"/>
              <a:buFont typeface="Arial" panose="020B0604020202020204" pitchFamily="34" charset="0"/>
              <a:buChar char="○"/>
            </a:pPr>
            <a:r>
              <a:rPr lang="en-GB" sz="2000" dirty="0"/>
              <a:t>sensitive to uncertainty, need to quantify it!</a:t>
            </a:r>
          </a:p>
        </p:txBody>
      </p:sp>
      <p:pic>
        <p:nvPicPr>
          <p:cNvPr id="13" name="Google Shape;224;p51">
            <a:extLst>
              <a:ext uri="{FF2B5EF4-FFF2-40B4-BE49-F238E27FC236}">
                <a16:creationId xmlns:a16="http://schemas.microsoft.com/office/drawing/2014/main" id="{A198B1E0-7173-794A-BA3B-D4DFE6C90AA9}"/>
              </a:ext>
            </a:extLst>
          </p:cNvPr>
          <p:cNvPicPr preferRelativeResize="0"/>
          <p:nvPr/>
        </p:nvPicPr>
        <p:blipFill>
          <a:blip r:embed="rId3">
            <a:alphaModFix/>
          </a:blip>
          <a:stretch>
            <a:fillRect/>
          </a:stretch>
        </p:blipFill>
        <p:spPr>
          <a:xfrm>
            <a:off x="1158707" y="3331277"/>
            <a:ext cx="3909967" cy="3079700"/>
          </a:xfrm>
          <a:prstGeom prst="rect">
            <a:avLst/>
          </a:prstGeom>
          <a:noFill/>
          <a:ln>
            <a:noFill/>
          </a:ln>
        </p:spPr>
      </p:pic>
      <p:pic>
        <p:nvPicPr>
          <p:cNvPr id="14" name="Google Shape;225;p51">
            <a:extLst>
              <a:ext uri="{FF2B5EF4-FFF2-40B4-BE49-F238E27FC236}">
                <a16:creationId xmlns:a16="http://schemas.microsoft.com/office/drawing/2014/main" id="{31493809-9384-DC4D-ACD9-B91CC99D54C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rot="10800000">
            <a:off x="9553321" y="910379"/>
            <a:ext cx="2556399" cy="2494968"/>
          </a:xfrm>
          <a:prstGeom prst="rect">
            <a:avLst/>
          </a:prstGeom>
          <a:no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pic>
        <p:nvPicPr>
          <p:cNvPr id="15" name="Google Shape;226;p51">
            <a:extLst>
              <a:ext uri="{FF2B5EF4-FFF2-40B4-BE49-F238E27FC236}">
                <a16:creationId xmlns:a16="http://schemas.microsoft.com/office/drawing/2014/main" id="{D70641DF-EC7D-B04F-8BF4-CE6D8F74B3E7}"/>
              </a:ext>
            </a:extLst>
          </p:cNvPr>
          <p:cNvPicPr preferRelativeResize="0"/>
          <p:nvPr/>
        </p:nvPicPr>
        <p:blipFill>
          <a:blip r:embed="rId5">
            <a:alphaModFix/>
          </a:blip>
          <a:stretch>
            <a:fillRect/>
          </a:stretch>
        </p:blipFill>
        <p:spPr>
          <a:xfrm>
            <a:off x="6456141" y="3682153"/>
            <a:ext cx="5543632" cy="2820567"/>
          </a:xfrm>
          <a:prstGeom prst="rect">
            <a:avLst/>
          </a:prstGeom>
          <a:noFill/>
          <a:ln>
            <a:noFill/>
          </a:ln>
        </p:spPr>
      </p:pic>
      <p:pic>
        <p:nvPicPr>
          <p:cNvPr id="16" name="Google Shape;227;p51">
            <a:extLst>
              <a:ext uri="{FF2B5EF4-FFF2-40B4-BE49-F238E27FC236}">
                <a16:creationId xmlns:a16="http://schemas.microsoft.com/office/drawing/2014/main" id="{74819108-224B-5645-AD20-8B3EF5461F16}"/>
              </a:ext>
            </a:extLst>
          </p:cNvPr>
          <p:cNvPicPr preferRelativeResize="0"/>
          <p:nvPr/>
        </p:nvPicPr>
        <p:blipFill rotWithShape="1">
          <a:blip r:embed="rId6">
            <a:alphaModFix/>
          </a:blip>
          <a:srcRect/>
          <a:stretch/>
        </p:blipFill>
        <p:spPr>
          <a:xfrm>
            <a:off x="6810257" y="921471"/>
            <a:ext cx="2501367" cy="2501367"/>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pic>
      <p:sp>
        <p:nvSpPr>
          <p:cNvPr id="17" name="Google Shape;228;p51">
            <a:extLst>
              <a:ext uri="{FF2B5EF4-FFF2-40B4-BE49-F238E27FC236}">
                <a16:creationId xmlns:a16="http://schemas.microsoft.com/office/drawing/2014/main" id="{BBA0EABF-5BBE-114E-8429-D60A9DAD6CBB}"/>
              </a:ext>
            </a:extLst>
          </p:cNvPr>
          <p:cNvSpPr txBox="1">
            <a:spLocks/>
          </p:cNvSpPr>
          <p:nvPr/>
        </p:nvSpPr>
        <p:spPr>
          <a:xfrm>
            <a:off x="19336" y="6419212"/>
            <a:ext cx="10375769" cy="432000"/>
          </a:xfrm>
          <a:prstGeom prst="rect">
            <a:avLst/>
          </a:prstGeom>
          <a:noFill/>
          <a:ln>
            <a:noFill/>
          </a:ln>
        </p:spPr>
        <p:txBody>
          <a:bodyPr spcFirstLastPara="1" wrap="square" lIns="36000" tIns="0" rIns="0" bIns="0" numCol="2" anchor="t" anchorCtr="0">
            <a:spAutoFit/>
          </a:bodyPr>
          <a:lstStyle/>
          <a:p>
            <a:r>
              <a:rPr lang="fr" sz="1200" dirty="0">
                <a:solidFill>
                  <a:schemeClr val="hlink"/>
                </a:solidFill>
                <a:uFill>
                  <a:noFill/>
                </a:uFill>
                <a:hlinkClick r:id="rId7"/>
              </a:rPr>
              <a:t>Boghosian, Coveney and Wang. </a:t>
            </a:r>
            <a:r>
              <a:rPr lang="fr" sz="1200" i="1" dirty="0">
                <a:solidFill>
                  <a:schemeClr val="hlink"/>
                </a:solidFill>
                <a:uFill>
                  <a:noFill/>
                </a:uFill>
                <a:hlinkClick r:id="rId7"/>
              </a:rPr>
              <a:t>Adv. Theor. Simul. </a:t>
            </a:r>
            <a:r>
              <a:rPr lang="fr" sz="1200" dirty="0">
                <a:solidFill>
                  <a:schemeClr val="hlink"/>
                </a:solidFill>
                <a:uFill>
                  <a:noFill/>
                </a:uFill>
                <a:hlinkClick r:id="rId7"/>
              </a:rPr>
              <a:t>(2019)</a:t>
            </a:r>
            <a:r>
              <a:rPr lang="fr" sz="1200" i="1" dirty="0">
                <a:solidFill>
                  <a:schemeClr val="hlink"/>
                </a:solidFill>
                <a:uFill>
                  <a:noFill/>
                </a:uFill>
                <a:hlinkClick r:id="rId7"/>
              </a:rPr>
              <a:t> </a:t>
            </a:r>
            <a:r>
              <a:rPr lang="fr" sz="1200" dirty="0">
                <a:solidFill>
                  <a:schemeClr val="hlink"/>
                </a:solidFill>
                <a:uFill>
                  <a:noFill/>
                </a:uFill>
                <a:hlinkClick r:id="rId7"/>
              </a:rPr>
              <a:t>2.12 </a:t>
            </a:r>
            <a:endParaRPr sz="1200" dirty="0">
              <a:solidFill>
                <a:schemeClr val="dk1"/>
              </a:solidFill>
            </a:endParaRPr>
          </a:p>
          <a:p>
            <a:r>
              <a:rPr lang="fr" sz="1200" dirty="0">
                <a:solidFill>
                  <a:schemeClr val="hlink"/>
                </a:solidFill>
                <a:uFill>
                  <a:noFill/>
                </a:uFill>
                <a:hlinkClick r:id="rId8"/>
              </a:rPr>
              <a:t>Wan, et al. </a:t>
            </a:r>
            <a:r>
              <a:rPr lang="fr" sz="1200" i="1" dirty="0">
                <a:solidFill>
                  <a:schemeClr val="hlink"/>
                </a:solidFill>
                <a:uFill>
                  <a:noFill/>
                </a:uFill>
                <a:hlinkClick r:id="rId8"/>
              </a:rPr>
              <a:t>J. Chem. Theory Comput.</a:t>
            </a:r>
            <a:r>
              <a:rPr lang="fr" sz="1200" dirty="0">
                <a:solidFill>
                  <a:schemeClr val="hlink"/>
                </a:solidFill>
                <a:uFill>
                  <a:noFill/>
                </a:uFill>
                <a:hlinkClick r:id="rId8"/>
              </a:rPr>
              <a:t> (2015) 11, 7, 3346–3356</a:t>
            </a:r>
            <a:endParaRPr sz="1200" dirty="0">
              <a:solidFill>
                <a:schemeClr val="dk1"/>
              </a:solidFill>
            </a:endParaRPr>
          </a:p>
          <a:p>
            <a:pPr>
              <a:buClr>
                <a:schemeClr val="dk1"/>
              </a:buClr>
              <a:buSzPts val="1100"/>
            </a:pPr>
            <a:r>
              <a:rPr lang="fr" sz="1200" dirty="0">
                <a:solidFill>
                  <a:schemeClr val="hlink"/>
                </a:solidFill>
                <a:uFill>
                  <a:noFill/>
                </a:uFill>
                <a:hlinkClick r:id="rId9"/>
              </a:rPr>
              <a:t>Suter et al.,. </a:t>
            </a:r>
            <a:r>
              <a:rPr lang="fr" sz="1200" i="1" dirty="0">
                <a:solidFill>
                  <a:schemeClr val="hlink"/>
                </a:solidFill>
                <a:uFill>
                  <a:noFill/>
                </a:uFill>
                <a:hlinkClick r:id="rId9"/>
              </a:rPr>
              <a:t>Adv. Mat. </a:t>
            </a:r>
            <a:r>
              <a:rPr lang="fr" sz="1200" dirty="0">
                <a:solidFill>
                  <a:schemeClr val="hlink"/>
                </a:solidFill>
                <a:uFill>
                  <a:noFill/>
                </a:uFill>
                <a:hlinkClick r:id="rId9"/>
              </a:rPr>
              <a:t>(2020)</a:t>
            </a:r>
            <a:r>
              <a:rPr lang="fr" sz="1200" i="1" dirty="0">
                <a:solidFill>
                  <a:schemeClr val="hlink"/>
                </a:solidFill>
                <a:uFill>
                  <a:noFill/>
                </a:uFill>
                <a:hlinkClick r:id="rId9"/>
              </a:rPr>
              <a:t> </a:t>
            </a:r>
            <a:r>
              <a:rPr lang="fr" sz="1200" dirty="0">
                <a:solidFill>
                  <a:schemeClr val="hlink"/>
                </a:solidFill>
                <a:uFill>
                  <a:noFill/>
                </a:uFill>
                <a:hlinkClick r:id="rId9"/>
              </a:rPr>
              <a:t>32.36</a:t>
            </a:r>
            <a:endParaRPr lang="fr" sz="1200" dirty="0">
              <a:solidFill>
                <a:schemeClr val="hlink"/>
              </a:solidFill>
              <a:uFill>
                <a:noFill/>
              </a:uFill>
            </a:endParaRPr>
          </a:p>
          <a:p>
            <a:pPr>
              <a:buClr>
                <a:schemeClr val="dk1"/>
              </a:buClr>
              <a:buSzPts val="1100"/>
            </a:pPr>
            <a:r>
              <a:rPr lang="fr" sz="1200" dirty="0" err="1">
                <a:solidFill>
                  <a:schemeClr val="hlink"/>
                </a:solidFill>
                <a:uFill>
                  <a:noFill/>
                </a:uFill>
              </a:rPr>
              <a:t>Coveney</a:t>
            </a:r>
            <a:r>
              <a:rPr lang="fr" sz="1200" dirty="0">
                <a:solidFill>
                  <a:schemeClr val="hlink"/>
                </a:solidFill>
                <a:uFill>
                  <a:noFill/>
                </a:uFill>
              </a:rPr>
              <a:t>, Wan. </a:t>
            </a:r>
            <a:r>
              <a:rPr lang="en-GB" sz="1200" i="1" dirty="0">
                <a:solidFill>
                  <a:schemeClr val="hlink"/>
                </a:solidFill>
                <a:uFill>
                  <a:noFill/>
                </a:uFill>
              </a:rPr>
              <a:t>Phys. Chem. Chem. Phys</a:t>
            </a:r>
            <a:r>
              <a:rPr lang="en-GB" sz="1200" dirty="0">
                <a:solidFill>
                  <a:schemeClr val="hlink"/>
                </a:solidFill>
                <a:uFill>
                  <a:noFill/>
                </a:uFill>
              </a:rPr>
              <a:t>. (2016) 18, 30236-30240</a:t>
            </a:r>
            <a:endParaRPr sz="1200" dirty="0">
              <a:solidFill>
                <a:schemeClr val="dk1"/>
              </a:solidFill>
            </a:endParaRPr>
          </a:p>
        </p:txBody>
      </p:sp>
    </p:spTree>
    <p:extLst>
      <p:ext uri="{BB962C8B-B14F-4D97-AF65-F5344CB8AC3E}">
        <p14:creationId xmlns:p14="http://schemas.microsoft.com/office/powerpoint/2010/main" val="3207748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408EF20-629E-4A1A-AD7C-6D1128DB5E03}"/>
              </a:ext>
            </a:extLst>
          </p:cNvPr>
          <p:cNvSpPr>
            <a:spLocks noGrp="1"/>
          </p:cNvSpPr>
          <p:nvPr>
            <p:ph type="sldNum" sz="quarter" idx="12"/>
          </p:nvPr>
        </p:nvSpPr>
        <p:spPr>
          <a:xfrm>
            <a:off x="9196552" y="6407865"/>
            <a:ext cx="2743200" cy="365125"/>
          </a:xfrm>
        </p:spPr>
        <p:txBody>
          <a:bodyPr/>
          <a:lstStyle/>
          <a:p>
            <a:pPr>
              <a:defRPr/>
            </a:pPr>
            <a:fld id="{A68DF897-BF7D-364E-94C4-DBD7D61CD3A9}" type="slidenum">
              <a:rPr lang="en-US" smtClean="0"/>
              <a:pPr>
                <a:defRPr/>
              </a:pPr>
              <a:t>11</a:t>
            </a:fld>
            <a:endParaRPr lang="en-US" dirty="0"/>
          </a:p>
        </p:txBody>
      </p:sp>
      <p:cxnSp>
        <p:nvCxnSpPr>
          <p:cNvPr id="3" name="Straight Connector 2">
            <a:extLst>
              <a:ext uri="{FF2B5EF4-FFF2-40B4-BE49-F238E27FC236}">
                <a16:creationId xmlns:a16="http://schemas.microsoft.com/office/drawing/2014/main" id="{F847CD3D-B301-5843-81F1-C0BB995D3D5C}"/>
              </a:ext>
            </a:extLst>
          </p:cNvPr>
          <p:cNvCxnSpPr>
            <a:cxnSpLocks/>
          </p:cNvCxnSpPr>
          <p:nvPr/>
        </p:nvCxnSpPr>
        <p:spPr>
          <a:xfrm>
            <a:off x="-2352" y="796899"/>
            <a:ext cx="12194352"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10322E2-7653-BC4E-8BFC-697AFBF85684}"/>
              </a:ext>
            </a:extLst>
          </p:cNvPr>
          <p:cNvSpPr/>
          <p:nvPr/>
        </p:nvSpPr>
        <p:spPr>
          <a:xfrm>
            <a:off x="5294857" y="6488668"/>
            <a:ext cx="1571264" cy="307777"/>
          </a:xfrm>
          <a:prstGeom prst="rect">
            <a:avLst/>
          </a:prstGeom>
        </p:spPr>
        <p:txBody>
          <a:bodyPr wrap="none">
            <a:spAutoFit/>
          </a:bodyPr>
          <a:lstStyle/>
          <a:p>
            <a:r>
              <a:rPr lang="en-GB" sz="1400" dirty="0">
                <a:solidFill>
                  <a:schemeClr val="bg1"/>
                </a:solidFill>
                <a:latin typeface="Times New Roman" panose="02020603050405020304" pitchFamily="18" charset="0"/>
                <a:cs typeface="Times New Roman" panose="02020603050405020304" pitchFamily="18" charset="0"/>
              </a:rPr>
              <a:t>http://gsp.tamu.edu</a:t>
            </a:r>
          </a:p>
        </p:txBody>
      </p:sp>
      <p:sp>
        <p:nvSpPr>
          <p:cNvPr id="11" name="TextBox 10">
            <a:extLst>
              <a:ext uri="{FF2B5EF4-FFF2-40B4-BE49-F238E27FC236}">
                <a16:creationId xmlns:a16="http://schemas.microsoft.com/office/drawing/2014/main" id="{165082D5-D31F-A94D-BF25-DEC927A32AF3}"/>
              </a:ext>
            </a:extLst>
          </p:cNvPr>
          <p:cNvSpPr txBox="1"/>
          <p:nvPr/>
        </p:nvSpPr>
        <p:spPr>
          <a:xfrm>
            <a:off x="164728" y="36000"/>
            <a:ext cx="11890112" cy="707886"/>
          </a:xfrm>
          <a:prstGeom prst="rect">
            <a:avLst/>
          </a:prstGeom>
          <a:noFill/>
        </p:spPr>
        <p:txBody>
          <a:bodyPr wrap="square" lIns="91440" tIns="45720" rIns="91440" bIns="45720" anchor="t">
            <a:spAutoFit/>
          </a:bodyPr>
          <a:lstStyle/>
          <a:p>
            <a:r>
              <a:rPr lang="en-US" altLang="en-US" sz="4000" b="1" kern="0" dirty="0">
                <a:latin typeface="Times New Roman"/>
              </a:rPr>
              <a:t>Non-ergodic, Ergodic and Mixing Systems</a:t>
            </a:r>
          </a:p>
        </p:txBody>
      </p:sp>
      <p:sp>
        <p:nvSpPr>
          <p:cNvPr id="19" name="Rectangle 18">
            <a:extLst>
              <a:ext uri="{FF2B5EF4-FFF2-40B4-BE49-F238E27FC236}">
                <a16:creationId xmlns:a16="http://schemas.microsoft.com/office/drawing/2014/main" id="{90E4A5A1-B12C-2E4F-A8E1-DD4D08996FD1}"/>
              </a:ext>
            </a:extLst>
          </p:cNvPr>
          <p:cNvSpPr/>
          <p:nvPr/>
        </p:nvSpPr>
        <p:spPr>
          <a:xfrm>
            <a:off x="271849" y="5720142"/>
            <a:ext cx="11434119" cy="923330"/>
          </a:xfrm>
          <a:prstGeom prst="rect">
            <a:avLst/>
          </a:prstGeom>
        </p:spPr>
        <p:txBody>
          <a:bodyPr wrap="square">
            <a:spAutoFit/>
          </a:bodyPr>
          <a:lstStyle/>
          <a:p>
            <a:r>
              <a:rPr lang="en-GB" dirty="0"/>
              <a:t>To ensure that </a:t>
            </a:r>
            <a:r>
              <a:rPr lang="en-GB" dirty="0" err="1"/>
              <a:t>Birkhof’s</a:t>
            </a:r>
            <a:r>
              <a:rPr lang="en-GB" dirty="0"/>
              <a:t> (ergodic) theorem is satisfied, and thus that a time average can replace an ensemble average, an MD simulation would need to run for the order of a </a:t>
            </a:r>
            <a:r>
              <a:rPr lang="en-GB" dirty="0" err="1"/>
              <a:t>Poincaré</a:t>
            </a:r>
            <a:r>
              <a:rPr lang="en-GB" dirty="0"/>
              <a:t> recurrence time, orders of magnitude longer than the lifetime of the Universe. </a:t>
            </a:r>
          </a:p>
        </p:txBody>
      </p:sp>
      <p:sp>
        <p:nvSpPr>
          <p:cNvPr id="20" name="Rectangle 19">
            <a:extLst>
              <a:ext uri="{FF2B5EF4-FFF2-40B4-BE49-F238E27FC236}">
                <a16:creationId xmlns:a16="http://schemas.microsoft.com/office/drawing/2014/main" id="{6767787E-F15A-E848-8835-1810D2B5C406}"/>
              </a:ext>
            </a:extLst>
          </p:cNvPr>
          <p:cNvSpPr/>
          <p:nvPr/>
        </p:nvSpPr>
        <p:spPr>
          <a:xfrm>
            <a:off x="1709164" y="4534128"/>
            <a:ext cx="3539687" cy="400110"/>
          </a:xfrm>
          <a:prstGeom prst="rect">
            <a:avLst/>
          </a:prstGeom>
        </p:spPr>
        <p:txBody>
          <a:bodyPr wrap="none">
            <a:spAutoFit/>
          </a:bodyPr>
          <a:lstStyle/>
          <a:p>
            <a:r>
              <a:rPr lang="en-GB" sz="2000" b="1" dirty="0" err="1"/>
              <a:t>Birkhof’s</a:t>
            </a:r>
            <a:r>
              <a:rPr lang="en-GB" sz="2000" b="1" dirty="0"/>
              <a:t> (ergodic) theorem</a:t>
            </a:r>
          </a:p>
        </p:txBody>
      </p:sp>
      <p:pic>
        <p:nvPicPr>
          <p:cNvPr id="21" name="Picture 20">
            <a:extLst>
              <a:ext uri="{FF2B5EF4-FFF2-40B4-BE49-F238E27FC236}">
                <a16:creationId xmlns:a16="http://schemas.microsoft.com/office/drawing/2014/main" id="{CF1123F2-65D8-EA48-86A3-0B8BD8353E89}"/>
              </a:ext>
            </a:extLst>
          </p:cNvPr>
          <p:cNvPicPr>
            <a:picLocks noChangeAspect="1"/>
          </p:cNvPicPr>
          <p:nvPr/>
        </p:nvPicPr>
        <p:blipFill>
          <a:blip r:embed="rId3"/>
          <a:stretch>
            <a:fillRect/>
          </a:stretch>
        </p:blipFill>
        <p:spPr>
          <a:xfrm>
            <a:off x="4367808" y="4997348"/>
            <a:ext cx="3340898" cy="688908"/>
          </a:xfrm>
          <a:prstGeom prst="rect">
            <a:avLst/>
          </a:prstGeom>
        </p:spPr>
      </p:pic>
      <p:pic>
        <p:nvPicPr>
          <p:cNvPr id="4" name="Picture 3">
            <a:extLst>
              <a:ext uri="{FF2B5EF4-FFF2-40B4-BE49-F238E27FC236}">
                <a16:creationId xmlns:a16="http://schemas.microsoft.com/office/drawing/2014/main" id="{F6130C21-D7F8-1D48-9550-F2D212B56F4A}"/>
              </a:ext>
            </a:extLst>
          </p:cNvPr>
          <p:cNvPicPr>
            <a:picLocks noChangeAspect="1"/>
          </p:cNvPicPr>
          <p:nvPr/>
        </p:nvPicPr>
        <p:blipFill>
          <a:blip r:embed="rId4"/>
          <a:stretch>
            <a:fillRect/>
          </a:stretch>
        </p:blipFill>
        <p:spPr>
          <a:xfrm>
            <a:off x="2364625" y="921334"/>
            <a:ext cx="7315200" cy="3025140"/>
          </a:xfrm>
          <a:prstGeom prst="rect">
            <a:avLst/>
          </a:prstGeom>
        </p:spPr>
      </p:pic>
    </p:spTree>
    <p:extLst>
      <p:ext uri="{BB962C8B-B14F-4D97-AF65-F5344CB8AC3E}">
        <p14:creationId xmlns:p14="http://schemas.microsoft.com/office/powerpoint/2010/main" val="228041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1" name="Google Shape;371;p59"/>
          <p:cNvPicPr preferRelativeResize="0"/>
          <p:nvPr/>
        </p:nvPicPr>
        <p:blipFill>
          <a:blip r:embed="rId3">
            <a:alphaModFix/>
          </a:blip>
          <a:stretch>
            <a:fillRect/>
          </a:stretch>
        </p:blipFill>
        <p:spPr>
          <a:xfrm>
            <a:off x="1183185" y="1800558"/>
            <a:ext cx="3712500" cy="1139533"/>
          </a:xfrm>
          <a:prstGeom prst="rect">
            <a:avLst/>
          </a:prstGeom>
          <a:noFill/>
          <a:ln>
            <a:noFill/>
          </a:ln>
        </p:spPr>
      </p:pic>
      <p:pic>
        <p:nvPicPr>
          <p:cNvPr id="372" name="Google Shape;372;p59"/>
          <p:cNvPicPr preferRelativeResize="0"/>
          <p:nvPr/>
        </p:nvPicPr>
        <p:blipFill rotWithShape="1">
          <a:blip r:embed="rId4">
            <a:alphaModFix/>
          </a:blip>
          <a:srcRect/>
          <a:stretch/>
        </p:blipFill>
        <p:spPr>
          <a:xfrm>
            <a:off x="1285521" y="3214120"/>
            <a:ext cx="2627719" cy="763600"/>
          </a:xfrm>
          <a:prstGeom prst="rect">
            <a:avLst/>
          </a:prstGeom>
          <a:noFill/>
          <a:ln>
            <a:noFill/>
          </a:ln>
        </p:spPr>
      </p:pic>
      <p:pic>
        <p:nvPicPr>
          <p:cNvPr id="373" name="Google Shape;373;p59"/>
          <p:cNvPicPr preferRelativeResize="0"/>
          <p:nvPr/>
        </p:nvPicPr>
        <p:blipFill>
          <a:blip r:embed="rId5">
            <a:alphaModFix/>
          </a:blip>
          <a:stretch>
            <a:fillRect/>
          </a:stretch>
        </p:blipFill>
        <p:spPr>
          <a:xfrm>
            <a:off x="1285550" y="4502204"/>
            <a:ext cx="2015129" cy="763600"/>
          </a:xfrm>
          <a:prstGeom prst="rect">
            <a:avLst/>
          </a:prstGeom>
          <a:noFill/>
          <a:ln>
            <a:noFill/>
          </a:ln>
        </p:spPr>
      </p:pic>
      <p:sp>
        <p:nvSpPr>
          <p:cNvPr id="374" name="Google Shape;374;p59"/>
          <p:cNvSpPr txBox="1">
            <a:spLocks noGrp="1"/>
          </p:cNvSpPr>
          <p:nvPr>
            <p:ph type="body" idx="1"/>
          </p:nvPr>
        </p:nvSpPr>
        <p:spPr>
          <a:xfrm>
            <a:off x="415600" y="983700"/>
            <a:ext cx="11360800" cy="4555200"/>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GB" sz="2400" dirty="0">
                <a:highlight>
                  <a:srgbClr val="FFFFFF"/>
                </a:highlight>
              </a:rPr>
              <a:t>The expectation value of the macroscopic observable G is an ensemble average over phase space.</a:t>
            </a:r>
          </a:p>
          <a:p>
            <a:pPr marL="0" indent="0">
              <a:lnSpc>
                <a:spcPct val="100000"/>
              </a:lnSpc>
              <a:spcBef>
                <a:spcPts val="2133"/>
              </a:spcBef>
              <a:spcAft>
                <a:spcPts val="2133"/>
              </a:spcAft>
              <a:buNone/>
            </a:pPr>
            <a:endParaRPr dirty="0">
              <a:highlight>
                <a:srgbClr val="FFFFFF"/>
              </a:highlight>
            </a:endParaRPr>
          </a:p>
        </p:txBody>
      </p:sp>
      <p:sp>
        <p:nvSpPr>
          <p:cNvPr id="375" name="Google Shape;375;p59"/>
          <p:cNvSpPr txBox="1">
            <a:spLocks noGrp="1"/>
          </p:cNvSpPr>
          <p:nvPr>
            <p:ph type="body" idx="1"/>
          </p:nvPr>
        </p:nvSpPr>
        <p:spPr>
          <a:xfrm>
            <a:off x="6510766" y="2136633"/>
            <a:ext cx="4564400" cy="1139600"/>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GB" sz="2000" dirty="0">
                <a:highlight>
                  <a:srgbClr val="FFFFFF"/>
                </a:highlight>
              </a:rPr>
              <a:t>The </a:t>
            </a:r>
            <a:r>
              <a:rPr lang="en-GB" sz="2000" b="1" dirty="0">
                <a:highlight>
                  <a:srgbClr val="FFFFFF"/>
                </a:highlight>
              </a:rPr>
              <a:t>ergodic theorem does not hold over accessible timescales.</a:t>
            </a:r>
            <a:r>
              <a:rPr lang="en-GB" sz="2000" dirty="0">
                <a:highlight>
                  <a:srgbClr val="FFFFFF"/>
                </a:highlight>
              </a:rPr>
              <a:t> This would take on the order of a </a:t>
            </a:r>
            <a:r>
              <a:rPr lang="en-GB" sz="2000" dirty="0" err="1">
                <a:highlight>
                  <a:srgbClr val="FFFFFF"/>
                </a:highlight>
              </a:rPr>
              <a:t>Poincaré</a:t>
            </a:r>
            <a:r>
              <a:rPr lang="en-GB" sz="2000" dirty="0">
                <a:highlight>
                  <a:srgbClr val="FFFFFF"/>
                </a:highlight>
              </a:rPr>
              <a:t> recurrence ( &gt; age of the universe)</a:t>
            </a:r>
          </a:p>
          <a:p>
            <a:pPr marL="0" indent="0">
              <a:lnSpc>
                <a:spcPct val="100000"/>
              </a:lnSpc>
              <a:spcBef>
                <a:spcPts val="2133"/>
              </a:spcBef>
              <a:spcAft>
                <a:spcPts val="2133"/>
              </a:spcAft>
              <a:buNone/>
            </a:pPr>
            <a:endParaRPr lang="en-GB" sz="2000" dirty="0">
              <a:highlight>
                <a:srgbClr val="FFFFFF"/>
              </a:highlight>
            </a:endParaRPr>
          </a:p>
        </p:txBody>
      </p:sp>
      <p:sp>
        <p:nvSpPr>
          <p:cNvPr id="376" name="Google Shape;376;p59"/>
          <p:cNvSpPr txBox="1">
            <a:spLocks noGrp="1"/>
          </p:cNvSpPr>
          <p:nvPr>
            <p:ph type="body" idx="1"/>
          </p:nvPr>
        </p:nvSpPr>
        <p:spPr>
          <a:xfrm>
            <a:off x="6440471" y="4212231"/>
            <a:ext cx="4564400" cy="1139600"/>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en-GB" sz="2000" dirty="0">
                <a:highlight>
                  <a:srgbClr val="FFFFFF"/>
                </a:highlight>
              </a:rPr>
              <a:t>Due to chaos, two trajectories that are arbitrarily close in phase space diverge exponentially over time.</a:t>
            </a:r>
          </a:p>
          <a:p>
            <a:pPr marL="0" indent="0">
              <a:lnSpc>
                <a:spcPct val="100000"/>
              </a:lnSpc>
              <a:spcBef>
                <a:spcPts val="2133"/>
              </a:spcBef>
              <a:buNone/>
            </a:pPr>
            <a:r>
              <a:rPr lang="en-GB" sz="2000" b="1" dirty="0">
                <a:highlight>
                  <a:srgbClr val="FFFFFF"/>
                </a:highlight>
              </a:rPr>
              <a:t>Ensemble averaging is essential for obtaining precise results and accurately quantifying uncertainties. </a:t>
            </a:r>
          </a:p>
          <a:p>
            <a:pPr marL="0" indent="0">
              <a:lnSpc>
                <a:spcPct val="100000"/>
              </a:lnSpc>
              <a:spcBef>
                <a:spcPts val="2133"/>
              </a:spcBef>
              <a:spcAft>
                <a:spcPts val="2133"/>
              </a:spcAft>
              <a:buNone/>
            </a:pPr>
            <a:endParaRPr lang="en-GB" sz="2000" dirty="0">
              <a:highlight>
                <a:srgbClr val="FFFFFF"/>
              </a:highlight>
            </a:endParaRPr>
          </a:p>
        </p:txBody>
      </p:sp>
      <p:sp>
        <p:nvSpPr>
          <p:cNvPr id="377" name="Google Shape;377;p59"/>
          <p:cNvSpPr/>
          <p:nvPr/>
        </p:nvSpPr>
        <p:spPr>
          <a:xfrm>
            <a:off x="4892733" y="2207753"/>
            <a:ext cx="1019600" cy="225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8" name="Google Shape;378;p59"/>
          <p:cNvSpPr/>
          <p:nvPr/>
        </p:nvSpPr>
        <p:spPr>
          <a:xfrm>
            <a:off x="4176233" y="3361920"/>
            <a:ext cx="1736000" cy="225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9" name="Google Shape;379;p59"/>
          <p:cNvSpPr/>
          <p:nvPr/>
        </p:nvSpPr>
        <p:spPr>
          <a:xfrm>
            <a:off x="3562067" y="4771420"/>
            <a:ext cx="2350000" cy="225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3" name="Google Shape;96;g134476e679b_0_19">
            <a:extLst>
              <a:ext uri="{FF2B5EF4-FFF2-40B4-BE49-F238E27FC236}">
                <a16:creationId xmlns:a16="http://schemas.microsoft.com/office/drawing/2014/main" id="{AAE57072-1DBB-304D-B792-1DA9A802FD0D}"/>
              </a:ext>
            </a:extLst>
          </p:cNvPr>
          <p:cNvSpPr txBox="1">
            <a:spLocks/>
          </p:cNvSpPr>
          <p:nvPr/>
        </p:nvSpPr>
        <p:spPr>
          <a:xfrm>
            <a:off x="389990" y="0"/>
            <a:ext cx="1081649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Ensemble MD: the necessity of ensembles</a:t>
            </a:r>
          </a:p>
        </p:txBody>
      </p:sp>
      <p:sp>
        <p:nvSpPr>
          <p:cNvPr id="4" name="Slide Number Placeholder 3">
            <a:extLst>
              <a:ext uri="{FF2B5EF4-FFF2-40B4-BE49-F238E27FC236}">
                <a16:creationId xmlns:a16="http://schemas.microsoft.com/office/drawing/2014/main" id="{4D4503CD-0203-D945-BFE0-4265A4B0D682}"/>
              </a:ext>
            </a:extLst>
          </p:cNvPr>
          <p:cNvSpPr>
            <a:spLocks noGrp="1"/>
          </p:cNvSpPr>
          <p:nvPr>
            <p:ph type="sldNum" sz="quarter" idx="12"/>
          </p:nvPr>
        </p:nvSpPr>
        <p:spPr/>
        <p:txBody>
          <a:bodyPr/>
          <a:lstStyle/>
          <a:p>
            <a:fld id="{48F63A3B-78C7-47BE-AE5E-E10140E04643}" type="slidenum">
              <a:rPr lang="en-US" smtClean="0"/>
              <a:t>12</a:t>
            </a:fld>
            <a:endParaRPr lang="en-US"/>
          </a:p>
        </p:txBody>
      </p:sp>
    </p:spTree>
    <p:extLst>
      <p:ext uri="{BB962C8B-B14F-4D97-AF65-F5344CB8AC3E}">
        <p14:creationId xmlns:p14="http://schemas.microsoft.com/office/powerpoint/2010/main" val="3780544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53"/>
          <p:cNvSpPr txBox="1">
            <a:spLocks noGrp="1"/>
          </p:cNvSpPr>
          <p:nvPr>
            <p:ph type="body" idx="1"/>
          </p:nvPr>
        </p:nvSpPr>
        <p:spPr>
          <a:xfrm>
            <a:off x="364800" y="1044660"/>
            <a:ext cx="11360800" cy="4555200"/>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GB" b="1" dirty="0">
                <a:solidFill>
                  <a:srgbClr val="595959"/>
                </a:solidFill>
              </a:rPr>
              <a:t>ESMACS</a:t>
            </a:r>
            <a:r>
              <a:rPr lang="en-GB" dirty="0">
                <a:solidFill>
                  <a:srgbClr val="595959"/>
                </a:solidFill>
              </a:rPr>
              <a:t>: enhanced sampling of molecular dynamics with approximation of continuum solvent</a:t>
            </a:r>
          </a:p>
          <a:p>
            <a:pPr marL="0" indent="0">
              <a:spcBef>
                <a:spcPts val="0"/>
              </a:spcBef>
              <a:spcAft>
                <a:spcPts val="2133"/>
              </a:spcAft>
              <a:buNone/>
            </a:pPr>
            <a:endParaRPr dirty="0"/>
          </a:p>
        </p:txBody>
      </p:sp>
      <p:pic>
        <p:nvPicPr>
          <p:cNvPr id="316" name="Google Shape;316;p53"/>
          <p:cNvPicPr preferRelativeResize="0"/>
          <p:nvPr/>
        </p:nvPicPr>
        <p:blipFill>
          <a:blip r:embed="rId3">
            <a:alphaModFix/>
          </a:blip>
          <a:stretch>
            <a:fillRect/>
          </a:stretch>
        </p:blipFill>
        <p:spPr>
          <a:xfrm>
            <a:off x="5670551" y="2308860"/>
            <a:ext cx="6540500" cy="3886200"/>
          </a:xfrm>
          <a:prstGeom prst="rect">
            <a:avLst/>
          </a:prstGeom>
          <a:noFill/>
          <a:ln>
            <a:noFill/>
          </a:ln>
        </p:spPr>
      </p:pic>
      <p:sp>
        <p:nvSpPr>
          <p:cNvPr id="317" name="Google Shape;317;p53"/>
          <p:cNvSpPr txBox="1">
            <a:spLocks noGrp="1"/>
          </p:cNvSpPr>
          <p:nvPr>
            <p:ph type="body" idx="1"/>
          </p:nvPr>
        </p:nvSpPr>
        <p:spPr>
          <a:xfrm>
            <a:off x="415600" y="2202900"/>
            <a:ext cx="5128400" cy="4034400"/>
          </a:xfrm>
          <a:prstGeom prst="rect">
            <a:avLst/>
          </a:prstGeom>
        </p:spPr>
        <p:txBody>
          <a:bodyPr spcFirstLastPara="1" vert="horz" wrap="square" lIns="121900" tIns="121900" rIns="121900" bIns="121900" rtlCol="0" anchor="t" anchorCtr="0">
            <a:noAutofit/>
          </a:bodyPr>
          <a:lstStyle/>
          <a:p>
            <a:pPr marL="0" indent="0">
              <a:lnSpc>
                <a:spcPct val="150000"/>
              </a:lnSpc>
              <a:spcBef>
                <a:spcPts val="0"/>
              </a:spcBef>
              <a:buSzPts val="1100"/>
              <a:buNone/>
            </a:pPr>
            <a:r>
              <a:rPr lang="en-GB" sz="2000" b="1" dirty="0"/>
              <a:t>Ranking binding affinities:</a:t>
            </a:r>
          </a:p>
          <a:p>
            <a:pPr marL="609585" indent="-423323">
              <a:spcBef>
                <a:spcPts val="1333"/>
              </a:spcBef>
              <a:buSzPts val="1400"/>
              <a:buChar char="●"/>
            </a:pPr>
            <a:r>
              <a:rPr lang="en-GB" sz="2000" dirty="0"/>
              <a:t>Evaluate large number of promising compounds</a:t>
            </a:r>
          </a:p>
          <a:p>
            <a:pPr marL="609585" indent="-423323">
              <a:spcBef>
                <a:spcPts val="2133"/>
              </a:spcBef>
              <a:buSzPts val="1400"/>
              <a:buChar char="●"/>
            </a:pPr>
            <a:r>
              <a:rPr lang="en-GB" sz="2000" dirty="0"/>
              <a:t>Structurally and chemically diverse</a:t>
            </a:r>
          </a:p>
          <a:p>
            <a:pPr marL="609585" indent="-423323">
              <a:spcBef>
                <a:spcPts val="1333"/>
              </a:spcBef>
              <a:buSzPts val="1400"/>
              <a:buChar char="●"/>
            </a:pPr>
            <a:r>
              <a:rPr lang="en-GB" sz="2000" dirty="0"/>
              <a:t>Ranking of binding free energies</a:t>
            </a:r>
          </a:p>
          <a:p>
            <a:pPr marL="609585" indent="-423323">
              <a:spcBef>
                <a:spcPts val="1333"/>
              </a:spcBef>
              <a:buSzPts val="1400"/>
              <a:buChar char="●"/>
            </a:pPr>
            <a:r>
              <a:rPr lang="en-GB" sz="2000" dirty="0"/>
              <a:t>Ensemble simulation for reliable predictions</a:t>
            </a:r>
          </a:p>
          <a:p>
            <a:pPr marL="609585" indent="-423323">
              <a:spcBef>
                <a:spcPts val="1333"/>
              </a:spcBef>
              <a:spcAft>
                <a:spcPts val="2133"/>
              </a:spcAft>
              <a:buSzPts val="1400"/>
              <a:buChar char="●"/>
            </a:pPr>
            <a:r>
              <a:rPr lang="en-GB" sz="2000" dirty="0"/>
              <a:t>Lower computational cost</a:t>
            </a:r>
          </a:p>
        </p:txBody>
      </p:sp>
      <p:sp>
        <p:nvSpPr>
          <p:cNvPr id="7" name="Google Shape;96;g134476e679b_0_19">
            <a:extLst>
              <a:ext uri="{FF2B5EF4-FFF2-40B4-BE49-F238E27FC236}">
                <a16:creationId xmlns:a16="http://schemas.microsoft.com/office/drawing/2014/main" id="{320A9076-4342-C848-8531-184BAF9C0E13}"/>
              </a:ext>
            </a:extLst>
          </p:cNvPr>
          <p:cNvSpPr txBox="1">
            <a:spLocks/>
          </p:cNvSpPr>
          <p:nvPr/>
        </p:nvSpPr>
        <p:spPr>
          <a:xfrm>
            <a:off x="71120" y="132080"/>
            <a:ext cx="11836400" cy="82114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Ensemble-based end-point free energy calculation using classical molecular dynamics (MD)</a:t>
            </a:r>
          </a:p>
        </p:txBody>
      </p:sp>
      <p:sp>
        <p:nvSpPr>
          <p:cNvPr id="4" name="Slide Number Placeholder 3">
            <a:extLst>
              <a:ext uri="{FF2B5EF4-FFF2-40B4-BE49-F238E27FC236}">
                <a16:creationId xmlns:a16="http://schemas.microsoft.com/office/drawing/2014/main" id="{33C287EB-895A-A848-9587-C66C61D965F9}"/>
              </a:ext>
            </a:extLst>
          </p:cNvPr>
          <p:cNvSpPr>
            <a:spLocks noGrp="1"/>
          </p:cNvSpPr>
          <p:nvPr>
            <p:ph type="sldNum" sz="quarter" idx="12"/>
          </p:nvPr>
        </p:nvSpPr>
        <p:spPr/>
        <p:txBody>
          <a:bodyPr/>
          <a:lstStyle/>
          <a:p>
            <a:fld id="{48F63A3B-78C7-47BE-AE5E-E10140E04643}" type="slidenum">
              <a:rPr lang="en-US" smtClean="0"/>
              <a:t>13</a:t>
            </a:fld>
            <a:endParaRPr lang="en-US"/>
          </a:p>
        </p:txBody>
      </p:sp>
    </p:spTree>
    <p:extLst>
      <p:ext uri="{BB962C8B-B14F-4D97-AF65-F5344CB8AC3E}">
        <p14:creationId xmlns:p14="http://schemas.microsoft.com/office/powerpoint/2010/main" val="970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2"/>
          <p:cNvSpPr txBox="1">
            <a:spLocks noGrp="1"/>
          </p:cNvSpPr>
          <p:nvPr>
            <p:ph type="body" idx="1"/>
          </p:nvPr>
        </p:nvSpPr>
        <p:spPr>
          <a:xfrm>
            <a:off x="162560" y="983700"/>
            <a:ext cx="11613840" cy="4555200"/>
          </a:xfrm>
          <a:prstGeom prst="rect">
            <a:avLst/>
          </a:prstGeom>
        </p:spPr>
        <p:txBody>
          <a:bodyPr spcFirstLastPara="1" vert="horz" wrap="square" lIns="121900" tIns="121900" rIns="121900" bIns="121900" rtlCol="0" anchor="t" anchorCtr="0">
            <a:noAutofit/>
          </a:bodyPr>
          <a:lstStyle/>
          <a:p>
            <a:pPr marL="609585" indent="-423323">
              <a:spcBef>
                <a:spcPts val="1333"/>
              </a:spcBef>
              <a:buSzPts val="1400"/>
              <a:buChar char="●"/>
            </a:pPr>
            <a:r>
              <a:rPr lang="en-GB" sz="2400" dirty="0"/>
              <a:t>Performing ensemble simulations and obtaining averages leads to more reliable results</a:t>
            </a:r>
          </a:p>
          <a:p>
            <a:pPr marL="609585" indent="-423323">
              <a:spcBef>
                <a:spcPts val="2133"/>
              </a:spcBef>
              <a:buSzPts val="1400"/>
              <a:buChar char="●"/>
            </a:pPr>
            <a:r>
              <a:rPr lang="en-GB" sz="2400" dirty="0"/>
              <a:t>Ensemble averaging helps to eradicate aleatory errors on stochastic simulations, e.g. in drug affinity ranking</a:t>
            </a:r>
          </a:p>
          <a:p>
            <a:pPr marL="0" indent="0">
              <a:spcBef>
                <a:spcPts val="0"/>
              </a:spcBef>
              <a:spcAft>
                <a:spcPts val="2133"/>
              </a:spcAft>
              <a:buNone/>
            </a:pPr>
            <a:endParaRPr dirty="0"/>
          </a:p>
        </p:txBody>
      </p:sp>
      <p:pic>
        <p:nvPicPr>
          <p:cNvPr id="308" name="Google Shape;308;p52"/>
          <p:cNvPicPr preferRelativeResize="0"/>
          <p:nvPr/>
        </p:nvPicPr>
        <p:blipFill>
          <a:blip r:embed="rId3">
            <a:alphaModFix/>
          </a:blip>
          <a:stretch>
            <a:fillRect/>
          </a:stretch>
        </p:blipFill>
        <p:spPr>
          <a:xfrm>
            <a:off x="1055371" y="2811563"/>
            <a:ext cx="9844659" cy="3546805"/>
          </a:xfrm>
          <a:prstGeom prst="rect">
            <a:avLst/>
          </a:prstGeom>
          <a:noFill/>
          <a:ln>
            <a:noFill/>
          </a:ln>
        </p:spPr>
      </p:pic>
      <p:sp>
        <p:nvSpPr>
          <p:cNvPr id="309" name="Google Shape;309;p52"/>
          <p:cNvSpPr txBox="1"/>
          <p:nvPr/>
        </p:nvSpPr>
        <p:spPr>
          <a:xfrm>
            <a:off x="0" y="6236448"/>
            <a:ext cx="7068800" cy="61551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fr" sz="1200" dirty="0">
                <a:solidFill>
                  <a:srgbClr val="0097A7"/>
                </a:solidFill>
                <a:uFill>
                  <a:noFill/>
                </a:uFill>
                <a:hlinkClick r:id="rId4">
                  <a:extLst>
                    <a:ext uri="{A12FA001-AC4F-418D-AE19-62706E023703}">
                      <ahyp:hlinkClr xmlns:ahyp="http://schemas.microsoft.com/office/drawing/2018/hyperlinkcolor" val="tx"/>
                    </a:ext>
                  </a:extLst>
                </a:hlinkClick>
              </a:rPr>
              <a:t>Vassaux et al., </a:t>
            </a:r>
            <a:r>
              <a:rPr lang="fr" sz="1200" i="1" dirty="0">
                <a:solidFill>
                  <a:srgbClr val="0097A7"/>
                </a:solidFill>
                <a:uFill>
                  <a:noFill/>
                </a:uFill>
                <a:hlinkClick r:id="rId4">
                  <a:extLst>
                    <a:ext uri="{A12FA001-AC4F-418D-AE19-62706E023703}">
                      <ahyp:hlinkClr xmlns:ahyp="http://schemas.microsoft.com/office/drawing/2018/hyperlinkcolor" val="tx"/>
                    </a:ext>
                  </a:extLst>
                </a:hlinkClick>
              </a:rPr>
              <a:t>J. Chem. Theory Comp.</a:t>
            </a:r>
            <a:r>
              <a:rPr lang="fr" sz="1200" dirty="0">
                <a:solidFill>
                  <a:srgbClr val="0097A7"/>
                </a:solidFill>
                <a:uFill>
                  <a:noFill/>
                </a:uFill>
                <a:hlinkClick r:id="rId4">
                  <a:extLst>
                    <a:ext uri="{A12FA001-AC4F-418D-AE19-62706E023703}">
                      <ahyp:hlinkClr xmlns:ahyp="http://schemas.microsoft.com/office/drawing/2018/hyperlinkcolor" val="tx"/>
                    </a:ext>
                  </a:extLst>
                </a:hlinkClick>
              </a:rPr>
              <a:t> (2021) 17 (8), 5187–5197</a:t>
            </a:r>
            <a:endParaRPr lang="en-GB" sz="1200" dirty="0">
              <a:solidFill>
                <a:srgbClr val="0097A7"/>
              </a:solidFill>
              <a:uFill>
                <a:noFill/>
              </a:uFill>
              <a:hlinkClick r:id="rId4">
                <a:extLst>
                  <a:ext uri="{A12FA001-AC4F-418D-AE19-62706E023703}">
                    <ahyp:hlinkClr xmlns:ahyp="http://schemas.microsoft.com/office/drawing/2018/hyperlinkcolor" val="tx"/>
                  </a:ext>
                </a:extLst>
              </a:hlinkClick>
            </a:endParaRPr>
          </a:p>
          <a:p>
            <a:pPr>
              <a:spcBef>
                <a:spcPts val="0"/>
              </a:spcBef>
              <a:spcAft>
                <a:spcPts val="0"/>
              </a:spcAft>
            </a:pPr>
            <a:r>
              <a:rPr lang="en-GB" sz="1200" dirty="0">
                <a:solidFill>
                  <a:srgbClr val="0097A7"/>
                </a:solidFill>
                <a:uFill>
                  <a:noFill/>
                </a:uFill>
                <a:hlinkClick r:id="rId4">
                  <a:extLst>
                    <a:ext uri="{A12FA001-AC4F-418D-AE19-62706E023703}">
                      <ahyp:hlinkClr xmlns:ahyp="http://schemas.microsoft.com/office/drawing/2018/hyperlinkcolor" val="tx"/>
                    </a:ext>
                  </a:extLst>
                </a:hlinkClick>
              </a:rPr>
              <a:t>P. V. Coveney and S. Wan, Phys. Chem. Chem. Phys., (2016), 18, 30236-30240</a:t>
            </a:r>
            <a:endParaRPr lang="fr" sz="1200" dirty="0">
              <a:solidFill>
                <a:srgbClr val="0097A7"/>
              </a:solidFill>
              <a:uFill>
                <a:noFill/>
              </a:uFill>
              <a:hlinkClick r:id="rId4">
                <a:extLst>
                  <a:ext uri="{A12FA001-AC4F-418D-AE19-62706E023703}">
                    <ahyp:hlinkClr xmlns:ahyp="http://schemas.microsoft.com/office/drawing/2018/hyperlinkcolor" val="tx"/>
                  </a:ext>
                </a:extLst>
              </a:hlinkClick>
            </a:endParaRPr>
          </a:p>
        </p:txBody>
      </p:sp>
      <p:sp>
        <p:nvSpPr>
          <p:cNvPr id="7" name="Google Shape;96;g134476e679b_0_19">
            <a:extLst>
              <a:ext uri="{FF2B5EF4-FFF2-40B4-BE49-F238E27FC236}">
                <a16:creationId xmlns:a16="http://schemas.microsoft.com/office/drawing/2014/main" id="{86B8CD2D-C5F1-ED4F-813B-7D7CBAFB2BD8}"/>
              </a:ext>
            </a:extLst>
          </p:cNvPr>
          <p:cNvSpPr txBox="1">
            <a:spLocks/>
          </p:cNvSpPr>
          <p:nvPr/>
        </p:nvSpPr>
        <p:spPr>
          <a:xfrm>
            <a:off x="389990" y="81280"/>
            <a:ext cx="1081649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Ensemble simulations in classical molecular dynamics</a:t>
            </a:r>
          </a:p>
        </p:txBody>
      </p:sp>
      <p:sp>
        <p:nvSpPr>
          <p:cNvPr id="2" name="Slide Number Placeholder 1">
            <a:extLst>
              <a:ext uri="{FF2B5EF4-FFF2-40B4-BE49-F238E27FC236}">
                <a16:creationId xmlns:a16="http://schemas.microsoft.com/office/drawing/2014/main" id="{65A7B0B2-E5BD-BA4D-BBC0-11C4AC1301C8}"/>
              </a:ext>
            </a:extLst>
          </p:cNvPr>
          <p:cNvSpPr>
            <a:spLocks noGrp="1"/>
          </p:cNvSpPr>
          <p:nvPr>
            <p:ph type="sldNum" sz="quarter" idx="12"/>
          </p:nvPr>
        </p:nvSpPr>
        <p:spPr/>
        <p:txBody>
          <a:bodyPr/>
          <a:lstStyle/>
          <a:p>
            <a:fld id="{48F63A3B-78C7-47BE-AE5E-E10140E04643}" type="slidenum">
              <a:rPr lang="en-US" smtClean="0"/>
              <a:t>14</a:t>
            </a:fld>
            <a:endParaRPr lang="en-US"/>
          </a:p>
        </p:txBody>
      </p:sp>
    </p:spTree>
    <p:extLst>
      <p:ext uri="{BB962C8B-B14F-4D97-AF65-F5344CB8AC3E}">
        <p14:creationId xmlns:p14="http://schemas.microsoft.com/office/powerpoint/2010/main" val="134701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3" name="Google Shape;933;p106"/>
          <p:cNvSpPr txBox="1">
            <a:spLocks noGrp="1"/>
          </p:cNvSpPr>
          <p:nvPr>
            <p:ph type="body" idx="1"/>
          </p:nvPr>
        </p:nvSpPr>
        <p:spPr>
          <a:xfrm>
            <a:off x="-41600" y="760180"/>
            <a:ext cx="11360800" cy="4555200"/>
          </a:xfrm>
          <a:prstGeom prst="rect">
            <a:avLst/>
          </a:prstGeom>
        </p:spPr>
        <p:txBody>
          <a:bodyPr spcFirstLastPara="1" vert="horz" wrap="square" lIns="121900" tIns="121900" rIns="121900" bIns="121900" rtlCol="0" anchor="t" anchorCtr="0">
            <a:noAutofit/>
          </a:bodyPr>
          <a:lstStyle/>
          <a:p>
            <a:pPr marL="609585" indent="-423323">
              <a:spcBef>
                <a:spcPts val="0"/>
              </a:spcBef>
              <a:buSzPts val="1400"/>
              <a:buChar char="●"/>
            </a:pPr>
            <a:r>
              <a:rPr lang="en-GB" sz="2400" b="1" dirty="0"/>
              <a:t>distribution </a:t>
            </a:r>
            <a:r>
              <a:rPr lang="en-GB" sz="2400" dirty="0"/>
              <a:t>of predicted free energies</a:t>
            </a:r>
          </a:p>
          <a:p>
            <a:pPr marL="609585" indent="-423323">
              <a:spcBef>
                <a:spcPts val="0"/>
              </a:spcBef>
              <a:buSzPts val="1400"/>
              <a:buChar char="●"/>
            </a:pPr>
            <a:r>
              <a:rPr lang="en-GB" sz="2400" dirty="0"/>
              <a:t>influence of ensemble and parametric </a:t>
            </a:r>
            <a:r>
              <a:rPr lang="en-GB" sz="2400" b="1" dirty="0"/>
              <a:t>averaging</a:t>
            </a:r>
          </a:p>
          <a:p>
            <a:pPr marL="609585" indent="-423323">
              <a:spcBef>
                <a:spcPts val="0"/>
              </a:spcBef>
              <a:buSzPts val="1400"/>
              <a:buChar char="●"/>
            </a:pPr>
            <a:r>
              <a:rPr lang="en-GB" sz="2400" dirty="0"/>
              <a:t>distributions are often</a:t>
            </a:r>
            <a:r>
              <a:rPr lang="en-GB" sz="2400" b="1" dirty="0"/>
              <a:t> non-normal</a:t>
            </a:r>
          </a:p>
          <a:p>
            <a:pPr marL="609585" indent="-423323">
              <a:spcBef>
                <a:spcPts val="0"/>
              </a:spcBef>
              <a:buSzPts val="1400"/>
              <a:buChar char="●"/>
            </a:pPr>
            <a:r>
              <a:rPr lang="en-GB" sz="2400" i="1" dirty="0"/>
              <a:t>Force field parameters excluded</a:t>
            </a:r>
          </a:p>
        </p:txBody>
      </p:sp>
      <p:grpSp>
        <p:nvGrpSpPr>
          <p:cNvPr id="5" name="Group 4">
            <a:extLst>
              <a:ext uri="{FF2B5EF4-FFF2-40B4-BE49-F238E27FC236}">
                <a16:creationId xmlns:a16="http://schemas.microsoft.com/office/drawing/2014/main" id="{5061BE60-8CA5-AC49-8CB3-E7F1EEAD866C}"/>
              </a:ext>
            </a:extLst>
          </p:cNvPr>
          <p:cNvGrpSpPr/>
          <p:nvPr/>
        </p:nvGrpSpPr>
        <p:grpSpPr>
          <a:xfrm>
            <a:off x="559411" y="2369997"/>
            <a:ext cx="3837297" cy="4285074"/>
            <a:chOff x="433100" y="1674149"/>
            <a:chExt cx="2877973" cy="3213806"/>
          </a:xfrm>
        </p:grpSpPr>
        <p:pic>
          <p:nvPicPr>
            <p:cNvPr id="936" name="Google Shape;936;p106"/>
            <p:cNvPicPr preferRelativeResize="0"/>
            <p:nvPr/>
          </p:nvPicPr>
          <p:blipFill>
            <a:blip r:embed="rId3">
              <a:alphaModFix/>
            </a:blip>
            <a:stretch>
              <a:fillRect/>
            </a:stretch>
          </p:blipFill>
          <p:spPr>
            <a:xfrm>
              <a:off x="433100" y="1674149"/>
              <a:ext cx="2877973" cy="2655507"/>
            </a:xfrm>
            <a:prstGeom prst="rect">
              <a:avLst/>
            </a:prstGeom>
            <a:noFill/>
            <a:ln>
              <a:noFill/>
            </a:ln>
          </p:spPr>
        </p:pic>
        <p:sp>
          <p:nvSpPr>
            <p:cNvPr id="937" name="Google Shape;937;p106"/>
            <p:cNvSpPr txBox="1"/>
            <p:nvPr/>
          </p:nvSpPr>
          <p:spPr>
            <a:xfrm>
              <a:off x="556617" y="2746415"/>
              <a:ext cx="1005631" cy="625526"/>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2133"/>
                </a:spcAft>
              </a:pPr>
              <a:r>
                <a:rPr lang="fr" dirty="0" err="1">
                  <a:solidFill>
                    <a:schemeClr val="dk2"/>
                  </a:solidFill>
                  <a:latin typeface="Calibri"/>
                  <a:ea typeface="Calibri"/>
                  <a:cs typeface="Calibri"/>
                  <a:sym typeface="Calibri"/>
                </a:rPr>
                <a:t>parametric</a:t>
              </a:r>
              <a:endParaRPr dirty="0"/>
            </a:p>
          </p:txBody>
        </p:sp>
        <p:sp>
          <p:nvSpPr>
            <p:cNvPr id="938" name="Google Shape;938;p106"/>
            <p:cNvSpPr txBox="1"/>
            <p:nvPr/>
          </p:nvSpPr>
          <p:spPr>
            <a:xfrm>
              <a:off x="651268" y="4262429"/>
              <a:ext cx="890480" cy="625526"/>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2133"/>
                </a:spcAft>
              </a:pPr>
              <a:r>
                <a:rPr lang="fr" dirty="0" err="1">
                  <a:solidFill>
                    <a:schemeClr val="dk2"/>
                  </a:solidFill>
                  <a:latin typeface="Calibri"/>
                  <a:ea typeface="Calibri"/>
                  <a:cs typeface="Calibri"/>
                  <a:sym typeface="Calibri"/>
                </a:rPr>
                <a:t>aleatoric</a:t>
              </a:r>
              <a:endParaRPr dirty="0"/>
            </a:p>
          </p:txBody>
        </p:sp>
      </p:grpSp>
      <p:grpSp>
        <p:nvGrpSpPr>
          <p:cNvPr id="939" name="Google Shape;939;p106"/>
          <p:cNvGrpSpPr/>
          <p:nvPr/>
        </p:nvGrpSpPr>
        <p:grpSpPr>
          <a:xfrm>
            <a:off x="5084982" y="1804522"/>
            <a:ext cx="7051235" cy="4649233"/>
            <a:chOff x="3574675" y="1349175"/>
            <a:chExt cx="5288426" cy="3486925"/>
          </a:xfrm>
        </p:grpSpPr>
        <p:grpSp>
          <p:nvGrpSpPr>
            <p:cNvPr id="940" name="Google Shape;940;p106"/>
            <p:cNvGrpSpPr/>
            <p:nvPr/>
          </p:nvGrpSpPr>
          <p:grpSpPr>
            <a:xfrm>
              <a:off x="3574675" y="1349175"/>
              <a:ext cx="5288426" cy="3486925"/>
              <a:chOff x="3574675" y="1349175"/>
              <a:chExt cx="5288426" cy="3486925"/>
            </a:xfrm>
          </p:grpSpPr>
          <p:pic>
            <p:nvPicPr>
              <p:cNvPr id="941" name="Google Shape;941;p106"/>
              <p:cNvPicPr preferRelativeResize="0"/>
              <p:nvPr/>
            </p:nvPicPr>
            <p:blipFill rotWithShape="1">
              <a:blip r:embed="rId4">
                <a:alphaModFix/>
              </a:blip>
              <a:srcRect t="10612" b="2544"/>
              <a:stretch/>
            </p:blipFill>
            <p:spPr>
              <a:xfrm>
                <a:off x="3574675" y="1391375"/>
                <a:ext cx="5288426" cy="3444725"/>
              </a:xfrm>
              <a:prstGeom prst="rect">
                <a:avLst/>
              </a:prstGeom>
              <a:noFill/>
              <a:ln>
                <a:noFill/>
              </a:ln>
            </p:spPr>
          </p:pic>
          <p:sp>
            <p:nvSpPr>
              <p:cNvPr id="942" name="Google Shape;942;p106"/>
              <p:cNvSpPr txBox="1"/>
              <p:nvPr/>
            </p:nvSpPr>
            <p:spPr>
              <a:xfrm>
                <a:off x="4685665" y="1373825"/>
                <a:ext cx="1371600" cy="1103349"/>
              </a:xfrm>
              <a:prstGeom prst="rect">
                <a:avLst/>
              </a:prstGeom>
              <a:noFill/>
              <a:ln>
                <a:noFill/>
              </a:ln>
            </p:spPr>
            <p:txBody>
              <a:bodyPr spcFirstLastPara="1" wrap="square" lIns="121900" tIns="121900" rIns="121900" bIns="121900" anchor="t" anchorCtr="0">
                <a:spAutoFit/>
              </a:bodyPr>
              <a:lstStyle/>
              <a:p>
                <a:pPr algn="r">
                  <a:lnSpc>
                    <a:spcPct val="115000"/>
                  </a:lnSpc>
                  <a:spcBef>
                    <a:spcPts val="0"/>
                  </a:spcBef>
                  <a:spcAft>
                    <a:spcPts val="2133"/>
                  </a:spcAft>
                </a:pPr>
                <a:r>
                  <a:rPr lang="fr" dirty="0">
                    <a:solidFill>
                      <a:schemeClr val="dk2"/>
                    </a:solidFill>
                    <a:latin typeface="Calibri"/>
                    <a:ea typeface="Calibri"/>
                    <a:cs typeface="Calibri"/>
                    <a:sym typeface="Calibri"/>
                  </a:rPr>
                  <a:t>all </a:t>
                </a:r>
                <a:r>
                  <a:rPr lang="fr" dirty="0" err="1">
                    <a:solidFill>
                      <a:schemeClr val="dk2"/>
                    </a:solidFill>
                    <a:latin typeface="Calibri"/>
                    <a:ea typeface="Calibri"/>
                    <a:cs typeface="Calibri"/>
                    <a:sym typeface="Calibri"/>
                  </a:rPr>
                  <a:t>samples</a:t>
                </a:r>
                <a:br>
                  <a:rPr lang="fr" dirty="0">
                    <a:solidFill>
                      <a:schemeClr val="dk2"/>
                    </a:solidFill>
                    <a:latin typeface="Calibri"/>
                    <a:ea typeface="Calibri"/>
                    <a:cs typeface="Calibri"/>
                    <a:sym typeface="Calibri"/>
                  </a:rPr>
                </a:br>
                <a:br>
                  <a:rPr lang="fr" dirty="0">
                    <a:solidFill>
                      <a:schemeClr val="dk2"/>
                    </a:solidFill>
                    <a:latin typeface="Calibri"/>
                    <a:ea typeface="Calibri"/>
                    <a:cs typeface="Calibri"/>
                    <a:sym typeface="Calibri"/>
                  </a:rPr>
                </a:br>
                <a:r>
                  <a:rPr lang="fr" dirty="0">
                    <a:solidFill>
                      <a:schemeClr val="dk2"/>
                    </a:solidFill>
                    <a:latin typeface="Courier New"/>
                    <a:ea typeface="Courier New"/>
                    <a:cs typeface="Courier New"/>
                    <a:sym typeface="Courier New"/>
                  </a:rPr>
                  <a:t>𝝈</a:t>
                </a:r>
                <a:r>
                  <a:rPr lang="fr" sz="1200" dirty="0">
                    <a:solidFill>
                      <a:schemeClr val="dk2"/>
                    </a:solidFill>
                  </a:rPr>
                  <a:t> </a:t>
                </a:r>
                <a:r>
                  <a:rPr lang="fr" sz="1333" dirty="0">
                    <a:solidFill>
                      <a:schemeClr val="dk2"/>
                    </a:solidFill>
                  </a:rPr>
                  <a:t>= 1.63 kcal/mole</a:t>
                </a:r>
                <a:endParaRPr dirty="0"/>
              </a:p>
            </p:txBody>
          </p:sp>
          <p:sp>
            <p:nvSpPr>
              <p:cNvPr id="943" name="Google Shape;943;p106"/>
              <p:cNvSpPr txBox="1"/>
              <p:nvPr/>
            </p:nvSpPr>
            <p:spPr>
              <a:xfrm>
                <a:off x="6909300" y="1349175"/>
                <a:ext cx="1710300" cy="1315571"/>
              </a:xfrm>
              <a:prstGeom prst="rect">
                <a:avLst/>
              </a:prstGeom>
              <a:noFill/>
              <a:ln>
                <a:noFill/>
              </a:ln>
            </p:spPr>
            <p:txBody>
              <a:bodyPr spcFirstLastPara="1" wrap="square" lIns="121900" tIns="121900" rIns="121900" bIns="121900" anchor="t" anchorCtr="0">
                <a:spAutoFit/>
              </a:bodyPr>
              <a:lstStyle/>
              <a:p>
                <a:pPr algn="r">
                  <a:lnSpc>
                    <a:spcPct val="115000"/>
                  </a:lnSpc>
                  <a:spcBef>
                    <a:spcPts val="0"/>
                  </a:spcBef>
                  <a:spcAft>
                    <a:spcPts val="2133"/>
                  </a:spcAft>
                </a:pPr>
                <a:r>
                  <a:rPr lang="fr" sz="1733">
                    <a:solidFill>
                      <a:schemeClr val="dk2"/>
                    </a:solidFill>
                    <a:latin typeface="Calibri"/>
                    <a:ea typeface="Calibri"/>
                    <a:cs typeface="Calibri"/>
                    <a:sym typeface="Calibri"/>
                  </a:rPr>
                  <a:t>averaged over </a:t>
                </a:r>
                <a:br>
                  <a:rPr lang="fr" sz="1733">
                    <a:solidFill>
                      <a:schemeClr val="dk2"/>
                    </a:solidFill>
                    <a:latin typeface="Calibri"/>
                    <a:ea typeface="Calibri"/>
                    <a:cs typeface="Calibri"/>
                    <a:sym typeface="Calibri"/>
                  </a:rPr>
                </a:br>
                <a:r>
                  <a:rPr lang="fr" sz="1733">
                    <a:solidFill>
                      <a:schemeClr val="dk2"/>
                    </a:solidFill>
                    <a:latin typeface="Calibri"/>
                    <a:ea typeface="Calibri"/>
                    <a:cs typeface="Calibri"/>
                    <a:sym typeface="Calibri"/>
                  </a:rPr>
                  <a:t>replicas</a:t>
                </a:r>
                <a:br>
                  <a:rPr lang="fr" sz="1733">
                    <a:solidFill>
                      <a:schemeClr val="dk2"/>
                    </a:solidFill>
                    <a:latin typeface="Calibri"/>
                    <a:ea typeface="Calibri"/>
                    <a:cs typeface="Calibri"/>
                    <a:sym typeface="Calibri"/>
                  </a:rPr>
                </a:br>
                <a:br>
                  <a:rPr lang="fr" sz="1733">
                    <a:solidFill>
                      <a:schemeClr val="dk2"/>
                    </a:solidFill>
                    <a:latin typeface="Calibri"/>
                    <a:ea typeface="Calibri"/>
                    <a:cs typeface="Calibri"/>
                    <a:sym typeface="Calibri"/>
                  </a:rPr>
                </a:br>
                <a:r>
                  <a:rPr lang="fr">
                    <a:solidFill>
                      <a:schemeClr val="dk2"/>
                    </a:solidFill>
                    <a:latin typeface="Courier New"/>
                    <a:ea typeface="Courier New"/>
                    <a:cs typeface="Courier New"/>
                    <a:sym typeface="Courier New"/>
                  </a:rPr>
                  <a:t>𝝈</a:t>
                </a:r>
                <a:r>
                  <a:rPr lang="fr" sz="1200">
                    <a:solidFill>
                      <a:schemeClr val="dk2"/>
                    </a:solidFill>
                  </a:rPr>
                  <a:t> </a:t>
                </a:r>
                <a:r>
                  <a:rPr lang="fr" sz="1333">
                    <a:solidFill>
                      <a:schemeClr val="dk2"/>
                    </a:solidFill>
                  </a:rPr>
                  <a:t>= 0.45 kcal/mole</a:t>
                </a:r>
                <a:endParaRPr sz="1733">
                  <a:solidFill>
                    <a:schemeClr val="dk2"/>
                  </a:solidFill>
                  <a:latin typeface="Calibri"/>
                  <a:ea typeface="Calibri"/>
                  <a:cs typeface="Calibri"/>
                  <a:sym typeface="Calibri"/>
                </a:endParaRPr>
              </a:p>
            </p:txBody>
          </p:sp>
          <p:sp>
            <p:nvSpPr>
              <p:cNvPr id="944" name="Google Shape;944;p106"/>
              <p:cNvSpPr txBox="1"/>
              <p:nvPr/>
            </p:nvSpPr>
            <p:spPr>
              <a:xfrm>
                <a:off x="7254711" y="3165741"/>
                <a:ext cx="1371600" cy="1315571"/>
              </a:xfrm>
              <a:prstGeom prst="rect">
                <a:avLst/>
              </a:prstGeom>
              <a:noFill/>
              <a:ln>
                <a:noFill/>
              </a:ln>
            </p:spPr>
            <p:txBody>
              <a:bodyPr spcFirstLastPara="1" wrap="square" lIns="121900" tIns="121900" rIns="121900" bIns="121900" anchor="t" anchorCtr="0">
                <a:spAutoFit/>
              </a:bodyPr>
              <a:lstStyle/>
              <a:p>
                <a:pPr algn="r">
                  <a:lnSpc>
                    <a:spcPct val="115000"/>
                  </a:lnSpc>
                  <a:spcBef>
                    <a:spcPts val="0"/>
                  </a:spcBef>
                  <a:spcAft>
                    <a:spcPts val="2133"/>
                  </a:spcAft>
                </a:pPr>
                <a:r>
                  <a:rPr lang="fr" sz="1733">
                    <a:solidFill>
                      <a:schemeClr val="dk2"/>
                    </a:solidFill>
                    <a:latin typeface="Calibri"/>
                    <a:ea typeface="Calibri"/>
                    <a:cs typeface="Calibri"/>
                    <a:sym typeface="Calibri"/>
                  </a:rPr>
                  <a:t>averaged over </a:t>
                </a:r>
                <a:br>
                  <a:rPr lang="fr" sz="1733">
                    <a:solidFill>
                      <a:schemeClr val="dk2"/>
                    </a:solidFill>
                    <a:latin typeface="Calibri"/>
                    <a:ea typeface="Calibri"/>
                    <a:cs typeface="Calibri"/>
                    <a:sym typeface="Calibri"/>
                  </a:rPr>
                </a:br>
                <a:r>
                  <a:rPr lang="fr" sz="1733">
                    <a:solidFill>
                      <a:schemeClr val="dk2"/>
                    </a:solidFill>
                    <a:latin typeface="Calibri"/>
                    <a:ea typeface="Calibri"/>
                    <a:cs typeface="Calibri"/>
                    <a:sym typeface="Calibri"/>
                  </a:rPr>
                  <a:t>parameters</a:t>
                </a:r>
                <a:br>
                  <a:rPr lang="fr" sz="1733">
                    <a:solidFill>
                      <a:schemeClr val="dk2"/>
                    </a:solidFill>
                    <a:latin typeface="Calibri"/>
                    <a:ea typeface="Calibri"/>
                    <a:cs typeface="Calibri"/>
                    <a:sym typeface="Calibri"/>
                  </a:rPr>
                </a:br>
                <a:br>
                  <a:rPr lang="fr" sz="1733">
                    <a:solidFill>
                      <a:schemeClr val="dk2"/>
                    </a:solidFill>
                    <a:latin typeface="Calibri"/>
                    <a:ea typeface="Calibri"/>
                    <a:cs typeface="Calibri"/>
                    <a:sym typeface="Calibri"/>
                  </a:rPr>
                </a:br>
                <a:r>
                  <a:rPr lang="fr">
                    <a:solidFill>
                      <a:schemeClr val="dk2"/>
                    </a:solidFill>
                    <a:latin typeface="Courier New"/>
                    <a:ea typeface="Courier New"/>
                    <a:cs typeface="Courier New"/>
                    <a:sym typeface="Courier New"/>
                  </a:rPr>
                  <a:t>𝝈</a:t>
                </a:r>
                <a:r>
                  <a:rPr lang="fr" sz="1200">
                    <a:solidFill>
                      <a:schemeClr val="dk2"/>
                    </a:solidFill>
                  </a:rPr>
                  <a:t> </a:t>
                </a:r>
                <a:r>
                  <a:rPr lang="fr" sz="1333">
                    <a:solidFill>
                      <a:schemeClr val="dk2"/>
                    </a:solidFill>
                  </a:rPr>
                  <a:t>= 0.31 kcal/mole</a:t>
                </a:r>
                <a:endParaRPr sz="2000">
                  <a:solidFill>
                    <a:schemeClr val="dk2"/>
                  </a:solidFill>
                  <a:latin typeface="Calibri"/>
                  <a:ea typeface="Calibri"/>
                  <a:cs typeface="Calibri"/>
                  <a:sym typeface="Calibri"/>
                </a:endParaRPr>
              </a:p>
            </p:txBody>
          </p:sp>
        </p:grpSp>
        <p:sp>
          <p:nvSpPr>
            <p:cNvPr id="945" name="Google Shape;945;p106"/>
            <p:cNvSpPr/>
            <p:nvPr/>
          </p:nvSpPr>
          <p:spPr>
            <a:xfrm>
              <a:off x="6293825" y="2872150"/>
              <a:ext cx="2337300" cy="337200"/>
            </a:xfrm>
            <a:prstGeom prst="rect">
              <a:avLst/>
            </a:prstGeom>
            <a:solidFill>
              <a:schemeClr val="lt1"/>
            </a:solidFill>
            <a:ln>
              <a:noFill/>
            </a:ln>
          </p:spPr>
          <p:txBody>
            <a:bodyPr spcFirstLastPara="1" wrap="square" lIns="121900" tIns="121900" rIns="121900" bIns="121900" anchor="ctr" anchorCtr="0">
              <a:noAutofit/>
            </a:bodyPr>
            <a:lstStyle/>
            <a:p>
              <a:pPr>
                <a:spcBef>
                  <a:spcPts val="0"/>
                </a:spcBef>
                <a:spcAft>
                  <a:spcPts val="0"/>
                </a:spcAft>
              </a:pPr>
              <a:endParaRPr/>
            </a:p>
          </p:txBody>
        </p:sp>
      </p:grpSp>
      <p:sp>
        <p:nvSpPr>
          <p:cNvPr id="946" name="Google Shape;946;p106"/>
          <p:cNvSpPr/>
          <p:nvPr/>
        </p:nvSpPr>
        <p:spPr>
          <a:xfrm rot="773259">
            <a:off x="3734653" y="2456854"/>
            <a:ext cx="3745961" cy="1522863"/>
          </a:xfrm>
          <a:custGeom>
            <a:avLst/>
            <a:gdLst/>
            <a:ahLst/>
            <a:cxnLst/>
            <a:rect l="l" t="t" r="r" b="b"/>
            <a:pathLst>
              <a:path w="117126" h="69028" extrusionOk="0">
                <a:moveTo>
                  <a:pt x="0" y="0"/>
                </a:moveTo>
                <a:cubicBezTo>
                  <a:pt x="0" y="7297"/>
                  <a:pt x="772" y="14989"/>
                  <a:pt x="4035" y="21515"/>
                </a:cubicBezTo>
                <a:cubicBezTo>
                  <a:pt x="7782" y="29009"/>
                  <a:pt x="17334" y="32871"/>
                  <a:pt x="25550" y="34514"/>
                </a:cubicBezTo>
                <a:cubicBezTo>
                  <a:pt x="42849" y="37972"/>
                  <a:pt x="60937" y="34908"/>
                  <a:pt x="78442" y="32721"/>
                </a:cubicBezTo>
                <a:cubicBezTo>
                  <a:pt x="87639" y="31572"/>
                  <a:pt x="97943" y="27679"/>
                  <a:pt x="106232" y="31825"/>
                </a:cubicBezTo>
                <a:cubicBezTo>
                  <a:pt x="113708" y="35564"/>
                  <a:pt x="118573" y="46576"/>
                  <a:pt x="116542" y="54685"/>
                </a:cubicBezTo>
                <a:cubicBezTo>
                  <a:pt x="115336" y="59503"/>
                  <a:pt x="112508" y="64062"/>
                  <a:pt x="112508" y="69028"/>
                </a:cubicBezTo>
              </a:path>
            </a:pathLst>
          </a:custGeom>
          <a:noFill/>
          <a:ln w="19050" cap="flat" cmpd="sng">
            <a:solidFill>
              <a:schemeClr val="accent5"/>
            </a:solidFill>
            <a:prstDash val="solid"/>
            <a:round/>
            <a:headEnd type="oval" w="med" len="med"/>
            <a:tailEnd type="triangle" w="med" len="med"/>
          </a:ln>
        </p:spPr>
        <p:txBody>
          <a:bodyPr/>
          <a:lstStyle/>
          <a:p>
            <a:endParaRPr lang="en-US"/>
          </a:p>
        </p:txBody>
      </p:sp>
      <p:sp>
        <p:nvSpPr>
          <p:cNvPr id="947" name="Google Shape;947;p106"/>
          <p:cNvSpPr txBox="1"/>
          <p:nvPr/>
        </p:nvSpPr>
        <p:spPr>
          <a:xfrm>
            <a:off x="0" y="6338048"/>
            <a:ext cx="7068800" cy="430847"/>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fr" sz="1200" u="sng" dirty="0">
                <a:solidFill>
                  <a:srgbClr val="0097A7"/>
                </a:solidFill>
                <a:hlinkClick r:id="rId5">
                  <a:extLst>
                    <a:ext uri="{A12FA001-AC4F-418D-AE19-62706E023703}">
                      <ahyp:hlinkClr xmlns:ahyp="http://schemas.microsoft.com/office/drawing/2018/hyperlinkcolor" val="tx"/>
                    </a:ext>
                  </a:extLst>
                </a:hlinkClick>
              </a:rPr>
              <a:t>Vassaux et al., </a:t>
            </a:r>
            <a:r>
              <a:rPr lang="fr" sz="1200" i="1" u="sng" dirty="0">
                <a:solidFill>
                  <a:srgbClr val="0097A7"/>
                </a:solidFill>
                <a:hlinkClick r:id="rId5">
                  <a:extLst>
                    <a:ext uri="{A12FA001-AC4F-418D-AE19-62706E023703}">
                      <ahyp:hlinkClr xmlns:ahyp="http://schemas.microsoft.com/office/drawing/2018/hyperlinkcolor" val="tx"/>
                    </a:ext>
                  </a:extLst>
                </a:hlinkClick>
              </a:rPr>
              <a:t>J. Chem. Theory Comp.</a:t>
            </a:r>
            <a:r>
              <a:rPr lang="fr" sz="1200" u="sng" dirty="0">
                <a:solidFill>
                  <a:srgbClr val="0097A7"/>
                </a:solidFill>
                <a:hlinkClick r:id="rId5">
                  <a:extLst>
                    <a:ext uri="{A12FA001-AC4F-418D-AE19-62706E023703}">
                      <ahyp:hlinkClr xmlns:ahyp="http://schemas.microsoft.com/office/drawing/2018/hyperlinkcolor" val="tx"/>
                    </a:ext>
                  </a:extLst>
                </a:hlinkClick>
              </a:rPr>
              <a:t> (2021) 17 (8), 5187–5197 </a:t>
            </a:r>
            <a:endParaRPr sz="1200" dirty="0">
              <a:solidFill>
                <a:srgbClr val="000000"/>
              </a:solidFill>
            </a:endParaRPr>
          </a:p>
        </p:txBody>
      </p:sp>
      <p:sp>
        <p:nvSpPr>
          <p:cNvPr id="31" name="Google Shape;96;g134476e679b_0_19">
            <a:extLst>
              <a:ext uri="{FF2B5EF4-FFF2-40B4-BE49-F238E27FC236}">
                <a16:creationId xmlns:a16="http://schemas.microsoft.com/office/drawing/2014/main" id="{2D36234C-1A77-DC44-9421-56DB82090296}"/>
              </a:ext>
            </a:extLst>
          </p:cNvPr>
          <p:cNvSpPr txBox="1">
            <a:spLocks/>
          </p:cNvSpPr>
          <p:nvPr/>
        </p:nvSpPr>
        <p:spPr>
          <a:xfrm>
            <a:off x="389990" y="132080"/>
            <a:ext cx="1081649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BAC: Uncertainty Quantification</a:t>
            </a:r>
          </a:p>
        </p:txBody>
      </p:sp>
      <p:sp>
        <p:nvSpPr>
          <p:cNvPr id="2" name="Slide Number Placeholder 1">
            <a:extLst>
              <a:ext uri="{FF2B5EF4-FFF2-40B4-BE49-F238E27FC236}">
                <a16:creationId xmlns:a16="http://schemas.microsoft.com/office/drawing/2014/main" id="{63D503A3-F60A-B249-A6AD-8AC84187082A}"/>
              </a:ext>
            </a:extLst>
          </p:cNvPr>
          <p:cNvSpPr>
            <a:spLocks noGrp="1"/>
          </p:cNvSpPr>
          <p:nvPr>
            <p:ph type="sldNum" sz="quarter" idx="12"/>
          </p:nvPr>
        </p:nvSpPr>
        <p:spPr>
          <a:xfrm>
            <a:off x="10871200" y="6356350"/>
            <a:ext cx="482600" cy="365125"/>
          </a:xfrm>
        </p:spPr>
        <p:txBody>
          <a:bodyPr/>
          <a:lstStyle/>
          <a:p>
            <a:fld id="{48F63A3B-78C7-47BE-AE5E-E10140E04643}" type="slidenum">
              <a:rPr lang="en-US" smtClean="0"/>
              <a:t>15</a:t>
            </a:fld>
            <a:endParaRPr lang="en-US"/>
          </a:p>
        </p:txBody>
      </p:sp>
    </p:spTree>
    <p:extLst>
      <p:ext uri="{BB962C8B-B14F-4D97-AF65-F5344CB8AC3E}">
        <p14:creationId xmlns:p14="http://schemas.microsoft.com/office/powerpoint/2010/main" val="85806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uiExpand="1" build="p"/>
      <p:bldP spid="9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105"/>
          <p:cNvSpPr txBox="1">
            <a:spLocks noGrp="1"/>
          </p:cNvSpPr>
          <p:nvPr>
            <p:ph type="body" idx="1"/>
          </p:nvPr>
        </p:nvSpPr>
        <p:spPr>
          <a:xfrm>
            <a:off x="222560" y="1024340"/>
            <a:ext cx="11360800" cy="4555200"/>
          </a:xfrm>
          <a:prstGeom prst="rect">
            <a:avLst/>
          </a:prstGeom>
        </p:spPr>
        <p:txBody>
          <a:bodyPr spcFirstLastPara="1" vert="horz" wrap="square" lIns="121900" tIns="121900" rIns="121900" bIns="121900" rtlCol="0" anchor="t" anchorCtr="0">
            <a:noAutofit/>
          </a:bodyPr>
          <a:lstStyle/>
          <a:p>
            <a:pPr marL="609585" indent="-423323">
              <a:lnSpc>
                <a:spcPct val="115000"/>
              </a:lnSpc>
              <a:spcBef>
                <a:spcPts val="0"/>
              </a:spcBef>
              <a:buSzPts val="1400"/>
              <a:buChar char="●"/>
            </a:pPr>
            <a:r>
              <a:rPr lang="en-GB" dirty="0"/>
              <a:t>3 most-influential parameters: </a:t>
            </a:r>
            <a:r>
              <a:rPr lang="en-GB" i="1" dirty="0"/>
              <a:t>temperature</a:t>
            </a:r>
            <a:r>
              <a:rPr lang="en-GB" dirty="0"/>
              <a:t>, </a:t>
            </a:r>
            <a:r>
              <a:rPr lang="en-GB" i="1" dirty="0"/>
              <a:t>box size </a:t>
            </a:r>
            <a:r>
              <a:rPr lang="en-GB" dirty="0"/>
              <a:t>and </a:t>
            </a:r>
            <a:r>
              <a:rPr lang="en-GB" i="1" dirty="0"/>
              <a:t>compressibility</a:t>
            </a:r>
          </a:p>
          <a:p>
            <a:pPr marL="609585" indent="-423323">
              <a:lnSpc>
                <a:spcPct val="115000"/>
              </a:lnSpc>
              <a:spcBef>
                <a:spcPts val="0"/>
              </a:spcBef>
              <a:buSzPts val="1400"/>
              <a:buChar char="●"/>
            </a:pPr>
            <a:r>
              <a:rPr lang="en-GB" dirty="0"/>
              <a:t>re-evaluation of temperature uncertainty</a:t>
            </a:r>
          </a:p>
        </p:txBody>
      </p:sp>
      <p:pic>
        <p:nvPicPr>
          <p:cNvPr id="925" name="Google Shape;925;p105"/>
          <p:cNvPicPr preferRelativeResize="0"/>
          <p:nvPr/>
        </p:nvPicPr>
        <p:blipFill>
          <a:blip r:embed="rId3">
            <a:alphaModFix/>
          </a:blip>
          <a:stretch>
            <a:fillRect/>
          </a:stretch>
        </p:blipFill>
        <p:spPr>
          <a:xfrm>
            <a:off x="6044786" y="2624906"/>
            <a:ext cx="6109545" cy="3436665"/>
          </a:xfrm>
          <a:prstGeom prst="rect">
            <a:avLst/>
          </a:prstGeom>
          <a:noFill/>
          <a:ln>
            <a:noFill/>
          </a:ln>
        </p:spPr>
      </p:pic>
      <p:pic>
        <p:nvPicPr>
          <p:cNvPr id="926" name="Google Shape;926;p105"/>
          <p:cNvPicPr preferRelativeResize="0"/>
          <p:nvPr/>
        </p:nvPicPr>
        <p:blipFill>
          <a:blip r:embed="rId4">
            <a:alphaModFix/>
          </a:blip>
          <a:stretch>
            <a:fillRect/>
          </a:stretch>
        </p:blipFill>
        <p:spPr>
          <a:xfrm>
            <a:off x="139635" y="2771890"/>
            <a:ext cx="5949133" cy="3096599"/>
          </a:xfrm>
          <a:prstGeom prst="rect">
            <a:avLst/>
          </a:prstGeom>
          <a:noFill/>
          <a:ln>
            <a:noFill/>
          </a:ln>
        </p:spPr>
      </p:pic>
      <p:sp>
        <p:nvSpPr>
          <p:cNvPr id="927" name="Google Shape;927;p105"/>
          <p:cNvSpPr txBox="1"/>
          <p:nvPr/>
        </p:nvSpPr>
        <p:spPr>
          <a:xfrm>
            <a:off x="0" y="6134848"/>
            <a:ext cx="7068800" cy="430847"/>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fr" sz="1200" u="sng">
                <a:solidFill>
                  <a:srgbClr val="0097A7"/>
                </a:solidFill>
                <a:hlinkClick r:id="rId5">
                  <a:extLst>
                    <a:ext uri="{A12FA001-AC4F-418D-AE19-62706E023703}">
                      <ahyp:hlinkClr xmlns:ahyp="http://schemas.microsoft.com/office/drawing/2018/hyperlinkcolor" val="tx"/>
                    </a:ext>
                  </a:extLst>
                </a:hlinkClick>
              </a:rPr>
              <a:t>Vassaux et al., </a:t>
            </a:r>
            <a:r>
              <a:rPr lang="fr" sz="1200" i="1" u="sng">
                <a:solidFill>
                  <a:srgbClr val="0097A7"/>
                </a:solidFill>
                <a:hlinkClick r:id="rId5">
                  <a:extLst>
                    <a:ext uri="{A12FA001-AC4F-418D-AE19-62706E023703}">
                      <ahyp:hlinkClr xmlns:ahyp="http://schemas.microsoft.com/office/drawing/2018/hyperlinkcolor" val="tx"/>
                    </a:ext>
                  </a:extLst>
                </a:hlinkClick>
              </a:rPr>
              <a:t>J. Chem. Theory Comp.</a:t>
            </a:r>
            <a:r>
              <a:rPr lang="fr" sz="1200" u="sng">
                <a:solidFill>
                  <a:srgbClr val="0097A7"/>
                </a:solidFill>
                <a:hlinkClick r:id="rId5">
                  <a:extLst>
                    <a:ext uri="{A12FA001-AC4F-418D-AE19-62706E023703}">
                      <ahyp:hlinkClr xmlns:ahyp="http://schemas.microsoft.com/office/drawing/2018/hyperlinkcolor" val="tx"/>
                    </a:ext>
                  </a:extLst>
                </a:hlinkClick>
              </a:rPr>
              <a:t> (2021) 17 (8), 5187–5197 </a:t>
            </a:r>
            <a:endParaRPr sz="1200">
              <a:solidFill>
                <a:srgbClr val="000000"/>
              </a:solidFill>
            </a:endParaRPr>
          </a:p>
        </p:txBody>
      </p:sp>
      <p:sp>
        <p:nvSpPr>
          <p:cNvPr id="8" name="Google Shape;96;g134476e679b_0_19">
            <a:extLst>
              <a:ext uri="{FF2B5EF4-FFF2-40B4-BE49-F238E27FC236}">
                <a16:creationId xmlns:a16="http://schemas.microsoft.com/office/drawing/2014/main" id="{1BC82455-9542-8F4C-9178-8EC595CA3993}"/>
              </a:ext>
            </a:extLst>
          </p:cNvPr>
          <p:cNvSpPr txBox="1">
            <a:spLocks/>
          </p:cNvSpPr>
          <p:nvPr/>
        </p:nvSpPr>
        <p:spPr>
          <a:xfrm>
            <a:off x="389990" y="0"/>
            <a:ext cx="1081649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Free energy prediction: sensitivity analysis</a:t>
            </a:r>
          </a:p>
        </p:txBody>
      </p:sp>
      <p:sp>
        <p:nvSpPr>
          <p:cNvPr id="4" name="Slide Number Placeholder 3">
            <a:extLst>
              <a:ext uri="{FF2B5EF4-FFF2-40B4-BE49-F238E27FC236}">
                <a16:creationId xmlns:a16="http://schemas.microsoft.com/office/drawing/2014/main" id="{BFE914E0-B1E9-7A45-B5B7-556E8ABC4B34}"/>
              </a:ext>
            </a:extLst>
          </p:cNvPr>
          <p:cNvSpPr>
            <a:spLocks noGrp="1"/>
          </p:cNvSpPr>
          <p:nvPr>
            <p:ph type="sldNum" sz="quarter" idx="12"/>
          </p:nvPr>
        </p:nvSpPr>
        <p:spPr/>
        <p:txBody>
          <a:bodyPr/>
          <a:lstStyle/>
          <a:p>
            <a:fld id="{48F63A3B-78C7-47BE-AE5E-E10140E04643}" type="slidenum">
              <a:rPr lang="en-US" smtClean="0"/>
              <a:t>16</a:t>
            </a:fld>
            <a:endParaRPr lang="en-US"/>
          </a:p>
        </p:txBody>
      </p:sp>
    </p:spTree>
    <p:extLst>
      <p:ext uri="{BB962C8B-B14F-4D97-AF65-F5344CB8AC3E}">
        <p14:creationId xmlns:p14="http://schemas.microsoft.com/office/powerpoint/2010/main" val="335231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105"/>
          <p:cNvSpPr txBox="1">
            <a:spLocks noGrp="1"/>
          </p:cNvSpPr>
          <p:nvPr>
            <p:ph type="body" idx="1"/>
          </p:nvPr>
        </p:nvSpPr>
        <p:spPr>
          <a:xfrm>
            <a:off x="74832" y="1246996"/>
            <a:ext cx="2506609" cy="653909"/>
          </a:xfrm>
          <a:prstGeom prst="rect">
            <a:avLst/>
          </a:prstGeom>
        </p:spPr>
        <p:txBody>
          <a:bodyPr spcFirstLastPara="1" vert="horz" wrap="square" lIns="121900" tIns="121900" rIns="121900" bIns="121900" rtlCol="0" anchor="t" anchorCtr="0">
            <a:noAutofit/>
          </a:bodyPr>
          <a:lstStyle/>
          <a:p>
            <a:pPr marL="186262" indent="0">
              <a:lnSpc>
                <a:spcPct val="115000"/>
              </a:lnSpc>
              <a:spcBef>
                <a:spcPts val="0"/>
              </a:spcBef>
              <a:buSzPts val="1400"/>
              <a:buNone/>
            </a:pPr>
            <a:r>
              <a:rPr lang="en-GB" sz="2667" dirty="0"/>
              <a:t>Temperature</a:t>
            </a:r>
          </a:p>
        </p:txBody>
      </p:sp>
      <p:pic>
        <p:nvPicPr>
          <p:cNvPr id="2" name="Picture 1">
            <a:extLst>
              <a:ext uri="{FF2B5EF4-FFF2-40B4-BE49-F238E27FC236}">
                <a16:creationId xmlns:a16="http://schemas.microsoft.com/office/drawing/2014/main" id="{C718F742-599C-D14B-9354-8FDEB490A2FF}"/>
              </a:ext>
            </a:extLst>
          </p:cNvPr>
          <p:cNvPicPr>
            <a:picLocks noChangeAspect="1"/>
          </p:cNvPicPr>
          <p:nvPr/>
        </p:nvPicPr>
        <p:blipFill rotWithShape="1">
          <a:blip r:embed="rId3"/>
          <a:srcRect t="2960" b="7585"/>
          <a:stretch/>
        </p:blipFill>
        <p:spPr>
          <a:xfrm>
            <a:off x="28972" y="2523309"/>
            <a:ext cx="2201333" cy="2105532"/>
          </a:xfrm>
          <a:prstGeom prst="rect">
            <a:avLst/>
          </a:prstGeom>
          <a:ln>
            <a:solidFill>
              <a:schemeClr val="tx1"/>
            </a:solidFill>
          </a:ln>
        </p:spPr>
      </p:pic>
      <p:pic>
        <p:nvPicPr>
          <p:cNvPr id="9" name="Imagen 2">
            <a:extLst>
              <a:ext uri="{FF2B5EF4-FFF2-40B4-BE49-F238E27FC236}">
                <a16:creationId xmlns:a16="http://schemas.microsoft.com/office/drawing/2014/main" id="{F31589E9-6279-9C4A-8060-FCD9F158E1B9}"/>
              </a:ext>
            </a:extLst>
          </p:cNvPr>
          <p:cNvPicPr>
            <a:picLocks noChangeAspect="1"/>
          </p:cNvPicPr>
          <p:nvPr/>
        </p:nvPicPr>
        <p:blipFill rotWithShape="1">
          <a:blip r:embed="rId4"/>
          <a:srcRect l="25147" t="12101" r="51894" b="7211"/>
          <a:stretch/>
        </p:blipFill>
        <p:spPr>
          <a:xfrm>
            <a:off x="5136257" y="2100454"/>
            <a:ext cx="1492887" cy="2951244"/>
          </a:xfrm>
          <a:prstGeom prst="rect">
            <a:avLst/>
          </a:prstGeom>
          <a:ln>
            <a:solidFill>
              <a:schemeClr val="tx1"/>
            </a:solidFill>
          </a:ln>
        </p:spPr>
      </p:pic>
      <p:pic>
        <p:nvPicPr>
          <p:cNvPr id="3" name="Picture 2">
            <a:extLst>
              <a:ext uri="{FF2B5EF4-FFF2-40B4-BE49-F238E27FC236}">
                <a16:creationId xmlns:a16="http://schemas.microsoft.com/office/drawing/2014/main" id="{ACC3884F-7C89-C644-88B9-91387A63110B}"/>
              </a:ext>
            </a:extLst>
          </p:cNvPr>
          <p:cNvPicPr>
            <a:picLocks noChangeAspect="1"/>
          </p:cNvPicPr>
          <p:nvPr/>
        </p:nvPicPr>
        <p:blipFill rotWithShape="1">
          <a:blip r:embed="rId5"/>
          <a:srcRect t="20077" b="13802"/>
          <a:stretch/>
        </p:blipFill>
        <p:spPr>
          <a:xfrm>
            <a:off x="2393293" y="2784564"/>
            <a:ext cx="2540000" cy="1679473"/>
          </a:xfrm>
          <a:prstGeom prst="rect">
            <a:avLst/>
          </a:prstGeom>
        </p:spPr>
      </p:pic>
      <p:sp>
        <p:nvSpPr>
          <p:cNvPr id="4" name="Rectangle 3">
            <a:extLst>
              <a:ext uri="{FF2B5EF4-FFF2-40B4-BE49-F238E27FC236}">
                <a16:creationId xmlns:a16="http://schemas.microsoft.com/office/drawing/2014/main" id="{C8CECE2A-27E0-024D-8503-4F04A0404C2F}"/>
              </a:ext>
            </a:extLst>
          </p:cNvPr>
          <p:cNvSpPr/>
          <p:nvPr/>
        </p:nvSpPr>
        <p:spPr>
          <a:xfrm>
            <a:off x="8660144" y="1246996"/>
            <a:ext cx="1478290" cy="502766"/>
          </a:xfrm>
          <a:prstGeom prst="rect">
            <a:avLst/>
          </a:prstGeom>
        </p:spPr>
        <p:txBody>
          <a:bodyPr wrap="none">
            <a:spAutoFit/>
          </a:bodyPr>
          <a:lstStyle/>
          <a:p>
            <a:r>
              <a:rPr lang="fr" sz="2667" dirty="0"/>
              <a:t>Box size</a:t>
            </a:r>
            <a:endParaRPr lang="en-US" sz="2667" dirty="0"/>
          </a:p>
        </p:txBody>
      </p:sp>
      <p:sp>
        <p:nvSpPr>
          <p:cNvPr id="5" name="Rectangle 4">
            <a:extLst>
              <a:ext uri="{FF2B5EF4-FFF2-40B4-BE49-F238E27FC236}">
                <a16:creationId xmlns:a16="http://schemas.microsoft.com/office/drawing/2014/main" id="{F6E9DDEF-4D41-E544-9B9A-0C9EA1B8B040}"/>
              </a:ext>
            </a:extLst>
          </p:cNvPr>
          <p:cNvSpPr/>
          <p:nvPr/>
        </p:nvSpPr>
        <p:spPr>
          <a:xfrm>
            <a:off x="-70113" y="4816669"/>
            <a:ext cx="2260445" cy="646331"/>
          </a:xfrm>
          <a:prstGeom prst="rect">
            <a:avLst/>
          </a:prstGeom>
        </p:spPr>
        <p:txBody>
          <a:bodyPr wrap="square">
            <a:spAutoFit/>
          </a:bodyPr>
          <a:lstStyle/>
          <a:p>
            <a:r>
              <a:rPr lang="en-GB" dirty="0">
                <a:solidFill>
                  <a:srgbClr val="202124"/>
                </a:solidFill>
                <a:latin typeface="arial" panose="020B0604020202020204" pitchFamily="34" charset="0"/>
              </a:rPr>
              <a:t>Room temperature ~</a:t>
            </a:r>
            <a:r>
              <a:rPr lang="en-GB">
                <a:solidFill>
                  <a:srgbClr val="202124"/>
                </a:solidFill>
                <a:latin typeface="arial" panose="020B0604020202020204" pitchFamily="34" charset="0"/>
              </a:rPr>
              <a:t>298 K</a:t>
            </a:r>
            <a:endParaRPr lang="en-GB" dirty="0">
              <a:solidFill>
                <a:srgbClr val="202124"/>
              </a:solidFill>
              <a:latin typeface="arial" panose="020B0604020202020204" pitchFamily="34" charset="0"/>
            </a:endParaRPr>
          </a:p>
        </p:txBody>
      </p:sp>
      <p:sp>
        <p:nvSpPr>
          <p:cNvPr id="13" name="Rectangle 12">
            <a:extLst>
              <a:ext uri="{FF2B5EF4-FFF2-40B4-BE49-F238E27FC236}">
                <a16:creationId xmlns:a16="http://schemas.microsoft.com/office/drawing/2014/main" id="{C35BD0DD-0D57-7947-A601-4D05C7FADA8A}"/>
              </a:ext>
            </a:extLst>
          </p:cNvPr>
          <p:cNvSpPr/>
          <p:nvPr/>
        </p:nvSpPr>
        <p:spPr>
          <a:xfrm>
            <a:off x="4849239" y="5134851"/>
            <a:ext cx="2260445" cy="646331"/>
          </a:xfrm>
          <a:prstGeom prst="rect">
            <a:avLst/>
          </a:prstGeom>
        </p:spPr>
        <p:txBody>
          <a:bodyPr wrap="square">
            <a:spAutoFit/>
          </a:bodyPr>
          <a:lstStyle/>
          <a:p>
            <a:r>
              <a:rPr lang="en-GB" dirty="0">
                <a:solidFill>
                  <a:srgbClr val="202124"/>
                </a:solidFill>
                <a:latin typeface="arial" panose="020B0604020202020204" pitchFamily="34" charset="0"/>
              </a:rPr>
              <a:t>Body temperature ~310 K</a:t>
            </a:r>
            <a:endParaRPr lang="en-US" dirty="0"/>
          </a:p>
        </p:txBody>
      </p:sp>
      <p:sp>
        <p:nvSpPr>
          <p:cNvPr id="14" name="Rectangle 13">
            <a:extLst>
              <a:ext uri="{FF2B5EF4-FFF2-40B4-BE49-F238E27FC236}">
                <a16:creationId xmlns:a16="http://schemas.microsoft.com/office/drawing/2014/main" id="{FE5F391E-AAD7-1143-994A-32E407423017}"/>
              </a:ext>
            </a:extLst>
          </p:cNvPr>
          <p:cNvSpPr/>
          <p:nvPr/>
        </p:nvSpPr>
        <p:spPr>
          <a:xfrm>
            <a:off x="2862851" y="4836656"/>
            <a:ext cx="1554248" cy="646331"/>
          </a:xfrm>
          <a:prstGeom prst="rect">
            <a:avLst/>
          </a:prstGeom>
        </p:spPr>
        <p:txBody>
          <a:bodyPr wrap="square">
            <a:spAutoFit/>
          </a:bodyPr>
          <a:lstStyle/>
          <a:p>
            <a:r>
              <a:rPr lang="en-GB" dirty="0">
                <a:solidFill>
                  <a:srgbClr val="202124"/>
                </a:solidFill>
                <a:latin typeface="arial" panose="020B0604020202020204" pitchFamily="34" charset="0"/>
              </a:rPr>
              <a:t>Simulation</a:t>
            </a:r>
          </a:p>
          <a:p>
            <a:r>
              <a:rPr lang="en-GB" b="1" dirty="0">
                <a:solidFill>
                  <a:srgbClr val="C00000"/>
                </a:solidFill>
                <a:latin typeface="arial" panose="020B0604020202020204" pitchFamily="34" charset="0"/>
              </a:rPr>
              <a:t>??? K</a:t>
            </a:r>
            <a:endParaRPr lang="en-US" b="1" dirty="0">
              <a:solidFill>
                <a:srgbClr val="C00000"/>
              </a:solidFill>
            </a:endParaRPr>
          </a:p>
        </p:txBody>
      </p:sp>
      <p:sp>
        <p:nvSpPr>
          <p:cNvPr id="6" name="Rectangle 5">
            <a:extLst>
              <a:ext uri="{FF2B5EF4-FFF2-40B4-BE49-F238E27FC236}">
                <a16:creationId xmlns:a16="http://schemas.microsoft.com/office/drawing/2014/main" id="{22A148A8-8B91-D74A-AE23-A788B0C739C2}"/>
              </a:ext>
            </a:extLst>
          </p:cNvPr>
          <p:cNvSpPr/>
          <p:nvPr/>
        </p:nvSpPr>
        <p:spPr>
          <a:xfrm>
            <a:off x="7228829" y="5101611"/>
            <a:ext cx="4944295" cy="1323439"/>
          </a:xfrm>
          <a:prstGeom prst="rect">
            <a:avLst/>
          </a:prstGeom>
        </p:spPr>
        <p:txBody>
          <a:bodyPr wrap="square">
            <a:spAutoFit/>
          </a:bodyPr>
          <a:lstStyle/>
          <a:p>
            <a:pPr fontAlgn="base"/>
            <a:r>
              <a:rPr lang="en-GB" sz="1600" dirty="0">
                <a:latin typeface="Calibri" panose="020F0502020204030204" pitchFamily="34" charset="0"/>
                <a:cs typeface="Calibri" panose="020F0502020204030204" pitchFamily="34" charset="0"/>
              </a:rPr>
              <a:t>PV </a:t>
            </a:r>
            <a:r>
              <a:rPr lang="en-GB" sz="1600" dirty="0" err="1">
                <a:latin typeface="Calibri" panose="020F0502020204030204" pitchFamily="34" charset="0"/>
                <a:cs typeface="Calibri" panose="020F0502020204030204" pitchFamily="34" charset="0"/>
              </a:rPr>
              <a:t>Coveney</a:t>
            </a:r>
            <a:r>
              <a:rPr lang="en-GB" sz="1600" dirty="0">
                <a:latin typeface="Calibri" panose="020F0502020204030204" pitchFamily="34" charset="0"/>
                <a:cs typeface="Calibri" panose="020F0502020204030204" pitchFamily="34" charset="0"/>
              </a:rPr>
              <a:t>, S Wan, AP </a:t>
            </a:r>
            <a:r>
              <a:rPr lang="en-GB" sz="1600" dirty="0" err="1">
                <a:latin typeface="Calibri" panose="020F0502020204030204" pitchFamily="34" charset="0"/>
                <a:cs typeface="Calibri" panose="020F0502020204030204" pitchFamily="34" charset="0"/>
              </a:rPr>
              <a:t>Bhati</a:t>
            </a:r>
            <a:r>
              <a:rPr lang="en-GB" sz="1600" dirty="0">
                <a:latin typeface="Calibri" panose="020F0502020204030204" pitchFamily="34" charset="0"/>
                <a:cs typeface="Calibri" panose="020F0502020204030204" pitchFamily="34" charset="0"/>
              </a:rPr>
              <a:t>, AD Wade, "</a:t>
            </a:r>
            <a:r>
              <a:rPr lang="en-GB" sz="1600" b="1" dirty="0">
                <a:latin typeface="Calibri" panose="020F0502020204030204" pitchFamily="34" charset="0"/>
                <a:cs typeface="Calibri" panose="020F0502020204030204" pitchFamily="34" charset="0"/>
              </a:rPr>
              <a:t>Which corners to cut?</a:t>
            </a:r>
            <a:r>
              <a:rPr lang="en-GB" sz="1600" dirty="0">
                <a:latin typeface="Calibri" panose="020F0502020204030204" pitchFamily="34" charset="0"/>
                <a:cs typeface="Calibri" panose="020F0502020204030204" pitchFamily="34" charset="0"/>
              </a:rPr>
              <a:t> Guidelines on choosing optimal settings to maximise sampling with limited computational resources", </a:t>
            </a:r>
            <a:r>
              <a:rPr lang="en-GB" sz="1600" dirty="0" err="1">
                <a:latin typeface="Calibri" panose="020F0502020204030204" pitchFamily="34" charset="0"/>
                <a:cs typeface="Calibri" panose="020F0502020204030204" pitchFamily="34" charset="0"/>
              </a:rPr>
              <a:t>ChemRxiv</a:t>
            </a:r>
            <a:r>
              <a:rPr lang="en-GB" sz="1600" dirty="0">
                <a:latin typeface="Calibri" panose="020F0502020204030204" pitchFamily="34" charset="0"/>
                <a:cs typeface="Calibri" panose="020F0502020204030204" pitchFamily="34" charset="0"/>
              </a:rPr>
              <a:t> (2022) </a:t>
            </a:r>
            <a:r>
              <a:rPr lang="en-GB" sz="1600" dirty="0">
                <a:solidFill>
                  <a:srgbClr val="3366CC"/>
                </a:solidFill>
                <a:latin typeface="Calibri" panose="020F0502020204030204" pitchFamily="34" charset="0"/>
                <a:cs typeface="Calibri" panose="020F0502020204030204" pitchFamily="34" charset="0"/>
                <a:hlinkClick r:id="rId6"/>
              </a:rPr>
              <a:t>DOI:10.26434/chemrxiv-2022-2jdk2</a:t>
            </a:r>
            <a:endParaRPr lang="en-GB" sz="1600" dirty="0">
              <a:latin typeface="Calibri" panose="020F0502020204030204" pitchFamily="34" charset="0"/>
              <a:cs typeface="Calibri" panose="020F0502020204030204" pitchFamily="34" charset="0"/>
            </a:endParaRPr>
          </a:p>
        </p:txBody>
      </p:sp>
      <p:pic>
        <p:nvPicPr>
          <p:cNvPr id="16" name="Picture 8">
            <a:extLst>
              <a:ext uri="{FF2B5EF4-FFF2-40B4-BE49-F238E27FC236}">
                <a16:creationId xmlns:a16="http://schemas.microsoft.com/office/drawing/2014/main" id="{CC06EC22-3849-6946-8BF5-EC997FECF8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3322" y="1783657"/>
            <a:ext cx="3382433" cy="338878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15" name="Google Shape;96;g134476e679b_0_19">
            <a:extLst>
              <a:ext uri="{FF2B5EF4-FFF2-40B4-BE49-F238E27FC236}">
                <a16:creationId xmlns:a16="http://schemas.microsoft.com/office/drawing/2014/main" id="{B9980BDA-CB07-2D44-AE04-17E656CC1152}"/>
              </a:ext>
            </a:extLst>
          </p:cNvPr>
          <p:cNvSpPr txBox="1">
            <a:spLocks/>
          </p:cNvSpPr>
          <p:nvPr/>
        </p:nvSpPr>
        <p:spPr>
          <a:xfrm>
            <a:off x="389990" y="0"/>
            <a:ext cx="1081649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Most influential parameters</a:t>
            </a:r>
          </a:p>
        </p:txBody>
      </p:sp>
      <p:sp>
        <p:nvSpPr>
          <p:cNvPr id="10" name="Slide Number Placeholder 9">
            <a:extLst>
              <a:ext uri="{FF2B5EF4-FFF2-40B4-BE49-F238E27FC236}">
                <a16:creationId xmlns:a16="http://schemas.microsoft.com/office/drawing/2014/main" id="{C0C25410-F44F-A54F-B82D-0C8FC7DA5B20}"/>
              </a:ext>
            </a:extLst>
          </p:cNvPr>
          <p:cNvSpPr>
            <a:spLocks noGrp="1"/>
          </p:cNvSpPr>
          <p:nvPr>
            <p:ph type="sldNum" sz="quarter" idx="12"/>
          </p:nvPr>
        </p:nvSpPr>
        <p:spPr/>
        <p:txBody>
          <a:bodyPr/>
          <a:lstStyle/>
          <a:p>
            <a:fld id="{48F63A3B-78C7-47BE-AE5E-E10140E04643}" type="slidenum">
              <a:rPr lang="en-US" smtClean="0"/>
              <a:t>17</a:t>
            </a:fld>
            <a:endParaRPr lang="en-US"/>
          </a:p>
        </p:txBody>
      </p:sp>
    </p:spTree>
    <p:extLst>
      <p:ext uri="{BB962C8B-B14F-4D97-AF65-F5344CB8AC3E}">
        <p14:creationId xmlns:p14="http://schemas.microsoft.com/office/powerpoint/2010/main" val="4185978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5" name="Google Shape;965;p108"/>
          <p:cNvSpPr txBox="1">
            <a:spLocks noGrp="1"/>
          </p:cNvSpPr>
          <p:nvPr>
            <p:ph type="body" idx="1"/>
          </p:nvPr>
        </p:nvSpPr>
        <p:spPr>
          <a:xfrm>
            <a:off x="415600" y="983700"/>
            <a:ext cx="11360800" cy="4555200"/>
          </a:xfrm>
          <a:prstGeom prst="rect">
            <a:avLst/>
          </a:prstGeom>
        </p:spPr>
        <p:txBody>
          <a:bodyPr spcFirstLastPara="1" vert="horz" wrap="square" lIns="121900" tIns="121900" rIns="121900" bIns="121900" rtlCol="0" anchor="t" anchorCtr="0">
            <a:noAutofit/>
          </a:bodyPr>
          <a:lstStyle/>
          <a:p>
            <a:pPr marL="609585" indent="-423323">
              <a:spcBef>
                <a:spcPts val="0"/>
              </a:spcBef>
              <a:buSzPts val="1400"/>
              <a:buChar char="●"/>
            </a:pPr>
            <a:r>
              <a:rPr lang="en-GB" sz="2400" dirty="0"/>
              <a:t>analysis of </a:t>
            </a:r>
            <a:r>
              <a:rPr lang="en-GB" sz="2400" b="1" dirty="0"/>
              <a:t>p-boxes</a:t>
            </a:r>
          </a:p>
          <a:p>
            <a:pPr marL="609585" indent="-423323">
              <a:spcBef>
                <a:spcPts val="0"/>
              </a:spcBef>
              <a:buSzPts val="1400"/>
              <a:buChar char="●"/>
            </a:pPr>
            <a:r>
              <a:rPr lang="en-GB" sz="2400" b="1" dirty="0"/>
              <a:t>output coefficient of variation (CV) depends on number of replicas</a:t>
            </a:r>
          </a:p>
          <a:p>
            <a:pPr marL="609585" indent="-423323">
              <a:spcBef>
                <a:spcPts val="0"/>
              </a:spcBef>
              <a:buSzPts val="1400"/>
              <a:buChar char="●"/>
            </a:pPr>
            <a:r>
              <a:rPr lang="en-GB" sz="2400" b="1" dirty="0"/>
              <a:t>aleatoric uncertainty is </a:t>
            </a:r>
            <a:r>
              <a:rPr lang="en-GB" sz="2400" dirty="0"/>
              <a:t>non-negligible and </a:t>
            </a:r>
            <a:r>
              <a:rPr lang="en-GB" sz="2400" b="1" dirty="0"/>
              <a:t>dominates </a:t>
            </a:r>
            <a:r>
              <a:rPr lang="en-GB" sz="2400" dirty="0"/>
              <a:t>parametric uncertainty</a:t>
            </a:r>
          </a:p>
          <a:p>
            <a:pPr marL="1219170" lvl="1" indent="-406390">
              <a:spcBef>
                <a:spcPts val="0"/>
              </a:spcBef>
              <a:buSzPts val="1200"/>
              <a:buChar char="○"/>
            </a:pPr>
            <a:r>
              <a:rPr lang="en-GB" b="1" dirty="0"/>
              <a:t>ensemble averaging essential</a:t>
            </a:r>
          </a:p>
          <a:p>
            <a:pPr marL="609585" indent="-423323">
              <a:spcBef>
                <a:spcPts val="0"/>
              </a:spcBef>
              <a:buSzPts val="1400"/>
              <a:buChar char="●"/>
            </a:pPr>
            <a:r>
              <a:rPr lang="en-GB" sz="2400" dirty="0"/>
              <a:t>molecular dynamics systematically </a:t>
            </a:r>
            <a:r>
              <a:rPr lang="en-GB" sz="2400" b="1" dirty="0"/>
              <a:t>damps input uncertainty</a:t>
            </a:r>
            <a:r>
              <a:rPr lang="en-GB" sz="2400" dirty="0"/>
              <a:t> (with and without ensemble averaging)</a:t>
            </a:r>
          </a:p>
        </p:txBody>
      </p:sp>
      <p:sp>
        <p:nvSpPr>
          <p:cNvPr id="967" name="Google Shape;967;p108"/>
          <p:cNvSpPr txBox="1"/>
          <p:nvPr/>
        </p:nvSpPr>
        <p:spPr>
          <a:xfrm>
            <a:off x="30480" y="6327888"/>
            <a:ext cx="7068800" cy="430847"/>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fr" sz="1200" u="sng" dirty="0">
                <a:solidFill>
                  <a:srgbClr val="0097A7"/>
                </a:solidFill>
                <a:hlinkClick r:id="rId3">
                  <a:extLst>
                    <a:ext uri="{A12FA001-AC4F-418D-AE19-62706E023703}">
                      <ahyp:hlinkClr xmlns:ahyp="http://schemas.microsoft.com/office/drawing/2018/hyperlinkcolor" val="tx"/>
                    </a:ext>
                  </a:extLst>
                </a:hlinkClick>
              </a:rPr>
              <a:t>Vassaux, Wan, Edeling &amp; Coveney, </a:t>
            </a:r>
            <a:r>
              <a:rPr lang="fr" sz="1200" i="1" u="sng" dirty="0">
                <a:solidFill>
                  <a:srgbClr val="0097A7"/>
                </a:solidFill>
                <a:hlinkClick r:id="rId3">
                  <a:extLst>
                    <a:ext uri="{A12FA001-AC4F-418D-AE19-62706E023703}">
                      <ahyp:hlinkClr xmlns:ahyp="http://schemas.microsoft.com/office/drawing/2018/hyperlinkcolor" val="tx"/>
                    </a:ext>
                  </a:extLst>
                </a:hlinkClick>
              </a:rPr>
              <a:t>J. Chem. Theory Comp.</a:t>
            </a:r>
            <a:r>
              <a:rPr lang="fr" sz="1200" u="sng" dirty="0">
                <a:solidFill>
                  <a:srgbClr val="0097A7"/>
                </a:solidFill>
                <a:hlinkClick r:id="rId3">
                  <a:extLst>
                    <a:ext uri="{A12FA001-AC4F-418D-AE19-62706E023703}">
                      <ahyp:hlinkClr xmlns:ahyp="http://schemas.microsoft.com/office/drawing/2018/hyperlinkcolor" val="tx"/>
                    </a:ext>
                  </a:extLst>
                </a:hlinkClick>
              </a:rPr>
              <a:t> (2021) 17 (8), 5187–5197 </a:t>
            </a:r>
            <a:endParaRPr sz="1200" dirty="0">
              <a:solidFill>
                <a:srgbClr val="000000"/>
              </a:solidFill>
            </a:endParaRPr>
          </a:p>
        </p:txBody>
      </p:sp>
      <p:grpSp>
        <p:nvGrpSpPr>
          <p:cNvPr id="968" name="Google Shape;968;p108"/>
          <p:cNvGrpSpPr/>
          <p:nvPr/>
        </p:nvGrpSpPr>
        <p:grpSpPr>
          <a:xfrm>
            <a:off x="4786944" y="2987560"/>
            <a:ext cx="6907064" cy="3472824"/>
            <a:chOff x="286966" y="2023425"/>
            <a:chExt cx="5737400" cy="2884725"/>
          </a:xfrm>
        </p:grpSpPr>
        <p:pic>
          <p:nvPicPr>
            <p:cNvPr id="969" name="Google Shape;969;p108"/>
            <p:cNvPicPr preferRelativeResize="0"/>
            <p:nvPr/>
          </p:nvPicPr>
          <p:blipFill>
            <a:blip r:embed="rId4">
              <a:alphaModFix/>
            </a:blip>
            <a:stretch>
              <a:fillRect/>
            </a:stretch>
          </p:blipFill>
          <p:spPr>
            <a:xfrm>
              <a:off x="286966" y="2023425"/>
              <a:ext cx="5737400" cy="2868700"/>
            </a:xfrm>
            <a:prstGeom prst="rect">
              <a:avLst/>
            </a:prstGeom>
            <a:noFill/>
            <a:ln>
              <a:noFill/>
            </a:ln>
          </p:spPr>
        </p:pic>
        <p:sp>
          <p:nvSpPr>
            <p:cNvPr id="970" name="Google Shape;970;p108"/>
            <p:cNvSpPr/>
            <p:nvPr/>
          </p:nvSpPr>
          <p:spPr>
            <a:xfrm>
              <a:off x="392200" y="4650450"/>
              <a:ext cx="201600" cy="257700"/>
            </a:xfrm>
            <a:prstGeom prst="rect">
              <a:avLst/>
            </a:prstGeom>
            <a:solidFill>
              <a:schemeClr val="lt1"/>
            </a:solidFill>
            <a:ln>
              <a:noFill/>
            </a:ln>
          </p:spPr>
          <p:txBody>
            <a:bodyPr spcFirstLastPara="1" wrap="square" lIns="121900" tIns="121900" rIns="121900" bIns="121900" anchor="ctr" anchorCtr="0">
              <a:noAutofit/>
            </a:bodyPr>
            <a:lstStyle/>
            <a:p>
              <a:pPr>
                <a:spcBef>
                  <a:spcPts val="0"/>
                </a:spcBef>
                <a:spcAft>
                  <a:spcPts val="0"/>
                </a:spcAft>
              </a:pPr>
              <a:endParaRPr/>
            </a:p>
          </p:txBody>
        </p:sp>
        <p:sp>
          <p:nvSpPr>
            <p:cNvPr id="971" name="Google Shape;971;p108"/>
            <p:cNvSpPr/>
            <p:nvPr/>
          </p:nvSpPr>
          <p:spPr>
            <a:xfrm>
              <a:off x="3334850" y="4650450"/>
              <a:ext cx="201600" cy="257700"/>
            </a:xfrm>
            <a:prstGeom prst="rect">
              <a:avLst/>
            </a:prstGeom>
            <a:solidFill>
              <a:schemeClr val="lt1"/>
            </a:solidFill>
            <a:ln>
              <a:noFill/>
            </a:ln>
          </p:spPr>
          <p:txBody>
            <a:bodyPr spcFirstLastPara="1" wrap="square" lIns="121900" tIns="121900" rIns="121900" bIns="121900" anchor="ctr" anchorCtr="0">
              <a:noAutofit/>
            </a:bodyPr>
            <a:lstStyle/>
            <a:p>
              <a:pPr>
                <a:spcBef>
                  <a:spcPts val="0"/>
                </a:spcBef>
                <a:spcAft>
                  <a:spcPts val="0"/>
                </a:spcAft>
              </a:pPr>
              <a:endParaRPr/>
            </a:p>
          </p:txBody>
        </p:sp>
      </p:grpSp>
      <p:pic>
        <p:nvPicPr>
          <p:cNvPr id="972" name="Google Shape;972;p108"/>
          <p:cNvPicPr preferRelativeResize="0"/>
          <p:nvPr/>
        </p:nvPicPr>
        <p:blipFill>
          <a:blip r:embed="rId5">
            <a:alphaModFix/>
          </a:blip>
          <a:stretch>
            <a:fillRect/>
          </a:stretch>
        </p:blipFill>
        <p:spPr>
          <a:xfrm>
            <a:off x="379633" y="3791700"/>
            <a:ext cx="4296968" cy="984600"/>
          </a:xfrm>
          <a:prstGeom prst="rect">
            <a:avLst/>
          </a:prstGeom>
          <a:noFill/>
          <a:ln>
            <a:noFill/>
          </a:ln>
        </p:spPr>
      </p:pic>
      <p:sp>
        <p:nvSpPr>
          <p:cNvPr id="11" name="Google Shape;96;g134476e679b_0_19">
            <a:extLst>
              <a:ext uri="{FF2B5EF4-FFF2-40B4-BE49-F238E27FC236}">
                <a16:creationId xmlns:a16="http://schemas.microsoft.com/office/drawing/2014/main" id="{C8F3C708-D69B-5B46-AE69-416CC6371BE3}"/>
              </a:ext>
            </a:extLst>
          </p:cNvPr>
          <p:cNvSpPr txBox="1">
            <a:spLocks/>
          </p:cNvSpPr>
          <p:nvPr/>
        </p:nvSpPr>
        <p:spPr>
          <a:xfrm>
            <a:off x="389990" y="0"/>
            <a:ext cx="1081649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Significance of aleatoric uncertainty</a:t>
            </a:r>
          </a:p>
        </p:txBody>
      </p:sp>
      <p:sp>
        <p:nvSpPr>
          <p:cNvPr id="4" name="Slide Number Placeholder 3">
            <a:extLst>
              <a:ext uri="{FF2B5EF4-FFF2-40B4-BE49-F238E27FC236}">
                <a16:creationId xmlns:a16="http://schemas.microsoft.com/office/drawing/2014/main" id="{B213C585-2225-5044-A525-B3B216A61B32}"/>
              </a:ext>
            </a:extLst>
          </p:cNvPr>
          <p:cNvSpPr>
            <a:spLocks noGrp="1"/>
          </p:cNvSpPr>
          <p:nvPr>
            <p:ph type="sldNum" sz="quarter" idx="12"/>
          </p:nvPr>
        </p:nvSpPr>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422632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6;g134476e679b_0_19">
            <a:extLst>
              <a:ext uri="{FF2B5EF4-FFF2-40B4-BE49-F238E27FC236}">
                <a16:creationId xmlns:a16="http://schemas.microsoft.com/office/drawing/2014/main" id="{AAD4DEE3-14E0-E444-A60F-8BD6C9C45E94}"/>
              </a:ext>
            </a:extLst>
          </p:cNvPr>
          <p:cNvSpPr txBox="1">
            <a:spLocks/>
          </p:cNvSpPr>
          <p:nvPr/>
        </p:nvSpPr>
        <p:spPr>
          <a:xfrm>
            <a:off x="111760" y="-1"/>
            <a:ext cx="11877040" cy="1046921"/>
          </a:xfrm>
          <a:prstGeom prst="rect">
            <a:avLst/>
          </a:prstGeom>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Bef>
                <a:spcPts val="0"/>
              </a:spcBef>
              <a:spcAft>
                <a:spcPts val="0"/>
              </a:spcAft>
            </a:pPr>
            <a:r>
              <a:rPr lang="en-GB" sz="3200" b="1" dirty="0">
                <a:latin typeface="Arial" panose="020B0604020202020204" pitchFamily="34" charset="0"/>
                <a:cs typeface="Arial" panose="020B0604020202020204" pitchFamily="34" charset="0"/>
              </a:rPr>
              <a:t>Distributions of free energies: Predictions from simulation</a:t>
            </a:r>
          </a:p>
        </p:txBody>
      </p:sp>
      <p:pic>
        <p:nvPicPr>
          <p:cNvPr id="12" name="Picture 11">
            <a:extLst>
              <a:ext uri="{FF2B5EF4-FFF2-40B4-BE49-F238E27FC236}">
                <a16:creationId xmlns:a16="http://schemas.microsoft.com/office/drawing/2014/main" id="{22CF713A-F91C-914D-83A8-F5290A1E2D76}"/>
              </a:ext>
            </a:extLst>
          </p:cNvPr>
          <p:cNvPicPr>
            <a:picLocks noChangeAspect="1"/>
          </p:cNvPicPr>
          <p:nvPr/>
        </p:nvPicPr>
        <p:blipFill>
          <a:blip r:embed="rId2"/>
          <a:stretch>
            <a:fillRect/>
          </a:stretch>
        </p:blipFill>
        <p:spPr>
          <a:xfrm>
            <a:off x="2163547" y="1121338"/>
            <a:ext cx="8694420" cy="5667375"/>
          </a:xfrm>
          <a:prstGeom prst="rect">
            <a:avLst/>
          </a:prstGeom>
        </p:spPr>
      </p:pic>
      <p:sp>
        <p:nvSpPr>
          <p:cNvPr id="13" name="Rectangle 12">
            <a:extLst>
              <a:ext uri="{FF2B5EF4-FFF2-40B4-BE49-F238E27FC236}">
                <a16:creationId xmlns:a16="http://schemas.microsoft.com/office/drawing/2014/main" id="{3E7823B7-FB7D-6940-BD7C-27CC22F8F55E}"/>
              </a:ext>
            </a:extLst>
          </p:cNvPr>
          <p:cNvSpPr/>
          <p:nvPr/>
        </p:nvSpPr>
        <p:spPr>
          <a:xfrm>
            <a:off x="3910" y="4545876"/>
            <a:ext cx="2464970" cy="2308324"/>
          </a:xfrm>
          <a:prstGeom prst="rect">
            <a:avLst/>
          </a:prstGeom>
        </p:spPr>
        <p:txBody>
          <a:bodyPr wrap="square">
            <a:spAutoFit/>
          </a:bodyPr>
          <a:lstStyle/>
          <a:p>
            <a:r>
              <a:rPr lang="en-GB" sz="1600" dirty="0">
                <a:solidFill>
                  <a:srgbClr val="000000"/>
                </a:solidFill>
                <a:latin typeface="Helvetica Neue" panose="02000503000000020004" pitchFamily="2" charset="0"/>
              </a:rPr>
              <a:t>S. Wan, A. </a:t>
            </a:r>
            <a:r>
              <a:rPr lang="en-GB" sz="1600" dirty="0" err="1">
                <a:solidFill>
                  <a:srgbClr val="000000"/>
                </a:solidFill>
                <a:latin typeface="Helvetica Neue" panose="02000503000000020004" pitchFamily="2" charset="0"/>
              </a:rPr>
              <a:t>Bhati</a:t>
            </a:r>
            <a:r>
              <a:rPr lang="en-GB" sz="1600" dirty="0">
                <a:solidFill>
                  <a:srgbClr val="000000"/>
                </a:solidFill>
                <a:latin typeface="Helvetica Neue" panose="02000503000000020004" pitchFamily="2" charset="0"/>
              </a:rPr>
              <a:t>, A. Wade, P. V. </a:t>
            </a:r>
            <a:r>
              <a:rPr lang="en-GB" sz="1600" dirty="0" err="1">
                <a:solidFill>
                  <a:srgbClr val="000000"/>
                </a:solidFill>
                <a:latin typeface="Helvetica Neue" panose="02000503000000020004" pitchFamily="2" charset="0"/>
              </a:rPr>
              <a:t>Coveney</a:t>
            </a:r>
            <a:r>
              <a:rPr lang="en-GB" sz="1600" dirty="0">
                <a:solidFill>
                  <a:srgbClr val="000000"/>
                </a:solidFill>
                <a:latin typeface="Helvetica Neue" panose="02000503000000020004" pitchFamily="2" charset="0"/>
              </a:rPr>
              <a:t>, "Ensemble-Based Approaches Ensure Reliability and Reproducibility”, </a:t>
            </a:r>
            <a:r>
              <a:rPr lang="en-GB" sz="1600" i="1" dirty="0">
                <a:solidFill>
                  <a:srgbClr val="000000"/>
                </a:solidFill>
                <a:latin typeface="Helvetica Neue" panose="02000503000000020004" pitchFamily="2" charset="0"/>
              </a:rPr>
              <a:t>J. Chem. Inf. Model</a:t>
            </a:r>
            <a:r>
              <a:rPr lang="en-GB" sz="1600" dirty="0">
                <a:solidFill>
                  <a:srgbClr val="000000"/>
                </a:solidFill>
                <a:latin typeface="Helvetica Neue" panose="02000503000000020004" pitchFamily="2" charset="0"/>
              </a:rPr>
              <a:t>., </a:t>
            </a:r>
            <a:r>
              <a:rPr lang="en-GB" sz="1600" i="1" dirty="0">
                <a:solidFill>
                  <a:srgbClr val="000000"/>
                </a:solidFill>
                <a:latin typeface="Helvetica Neue" panose="02000503000000020004" pitchFamily="2" charset="0"/>
              </a:rPr>
              <a:t>DOI: 10.1021/acs.jcim.3c01654 (2023)</a:t>
            </a:r>
            <a:endParaRPr lang="en-GB" sz="1600" dirty="0"/>
          </a:p>
        </p:txBody>
      </p:sp>
      <p:sp>
        <p:nvSpPr>
          <p:cNvPr id="14" name="Slide Number Placeholder 13">
            <a:extLst>
              <a:ext uri="{FF2B5EF4-FFF2-40B4-BE49-F238E27FC236}">
                <a16:creationId xmlns:a16="http://schemas.microsoft.com/office/drawing/2014/main" id="{D5B7FAB1-1CE1-0D49-A32E-ABB19B3385CD}"/>
              </a:ext>
            </a:extLst>
          </p:cNvPr>
          <p:cNvSpPr>
            <a:spLocks noGrp="1"/>
          </p:cNvSpPr>
          <p:nvPr>
            <p:ph type="sldNum" sz="quarter" idx="12"/>
          </p:nvPr>
        </p:nvSpPr>
        <p:spPr/>
        <p:txBody>
          <a:bodyPr/>
          <a:lstStyle/>
          <a:p>
            <a:fld id="{48F63A3B-78C7-47BE-AE5E-E10140E04643}" type="slidenum">
              <a:rPr lang="en-US" smtClean="0"/>
              <a:t>19</a:t>
            </a:fld>
            <a:endParaRPr lang="en-US" dirty="0"/>
          </a:p>
        </p:txBody>
      </p:sp>
    </p:spTree>
    <p:extLst>
      <p:ext uri="{BB962C8B-B14F-4D97-AF65-F5344CB8AC3E}">
        <p14:creationId xmlns:p14="http://schemas.microsoft.com/office/powerpoint/2010/main" val="763796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202710-CC8C-1541-9BC3-E35B3F0E928D}"/>
              </a:ext>
            </a:extLst>
          </p:cNvPr>
          <p:cNvPicPr>
            <a:picLocks noChangeAspect="1"/>
          </p:cNvPicPr>
          <p:nvPr/>
        </p:nvPicPr>
        <p:blipFill>
          <a:blip r:embed="rId3"/>
          <a:stretch>
            <a:fillRect/>
          </a:stretch>
        </p:blipFill>
        <p:spPr>
          <a:xfrm>
            <a:off x="9112535" y="32921"/>
            <a:ext cx="2921000" cy="1587500"/>
          </a:xfrm>
          <a:prstGeom prst="rect">
            <a:avLst/>
          </a:prstGeom>
        </p:spPr>
      </p:pic>
      <p:sp>
        <p:nvSpPr>
          <p:cNvPr id="37" name="Google Shape;995;p111">
            <a:extLst>
              <a:ext uri="{FF2B5EF4-FFF2-40B4-BE49-F238E27FC236}">
                <a16:creationId xmlns:a16="http://schemas.microsoft.com/office/drawing/2014/main" id="{95D35E5A-2BA4-0448-BEF8-FD187356ADAD}"/>
              </a:ext>
            </a:extLst>
          </p:cNvPr>
          <p:cNvSpPr txBox="1">
            <a:spLocks/>
          </p:cNvSpPr>
          <p:nvPr/>
        </p:nvSpPr>
        <p:spPr>
          <a:xfrm>
            <a:off x="21107" y="690145"/>
            <a:ext cx="3519480" cy="508755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86055" eaLnBrk="1" fontAlgn="auto" hangingPunct="1">
              <a:spcAft>
                <a:spcPts val="900"/>
              </a:spcAft>
              <a:buSzPts val="1400"/>
              <a:defRPr/>
            </a:pPr>
            <a:r>
              <a:rPr lang="en-GB" sz="1800" b="1" kern="0" dirty="0"/>
              <a:t>UCL</a:t>
            </a:r>
          </a:p>
          <a:p>
            <a:pPr marL="186055" eaLnBrk="1" fontAlgn="auto" hangingPunct="1">
              <a:spcAft>
                <a:spcPts val="900"/>
              </a:spcAft>
              <a:buSzPts val="1400"/>
              <a:defRPr/>
            </a:pPr>
            <a:endParaRPr lang="en-GB" sz="1800" b="0" i="0" u="none" strike="noStrike" kern="0" cap="none" spc="0" normalizeH="0" baseline="0" noProof="0" dirty="0">
              <a:ln>
                <a:noFill/>
              </a:ln>
              <a:solidFill>
                <a:srgbClr val="000000"/>
              </a:solidFill>
              <a:effectLst/>
              <a:uLnTx/>
              <a:uFillTx/>
              <a:latin typeface="Arial"/>
              <a:cs typeface="Arial"/>
            </a:endParaRPr>
          </a:p>
          <a:p>
            <a:pPr marL="608965" marR="0" lvl="0" indent="-422910" algn="l" defTabSz="914400" rtl="0" eaLnBrk="1" fontAlgn="auto" latinLnBrk="0" hangingPunct="1">
              <a:lnSpc>
                <a:spcPct val="100000"/>
              </a:lnSpc>
              <a:spcBef>
                <a:spcPts val="0"/>
              </a:spcBef>
              <a:spcAft>
                <a:spcPts val="300"/>
              </a:spcAft>
              <a:buClr>
                <a:srgbClr val="000000"/>
              </a:buClr>
              <a:buSzPts val="1400"/>
              <a:buFont typeface="Arial"/>
              <a:buChar char="●"/>
              <a:tabLst/>
              <a:defRPr/>
            </a:pPr>
            <a:r>
              <a:rPr kumimoji="0" lang="en-GB" sz="1800" b="0" i="0" u="none" strike="noStrike" kern="0" cap="none" spc="0" normalizeH="0" baseline="0" noProof="0" dirty="0" err="1">
                <a:ln>
                  <a:noFill/>
                </a:ln>
                <a:solidFill>
                  <a:srgbClr val="000000"/>
                </a:solidFill>
                <a:effectLst/>
                <a:uLnTx/>
                <a:uFillTx/>
                <a:latin typeface="Arial"/>
                <a:cs typeface="Arial"/>
                <a:sym typeface="Arial"/>
              </a:rPr>
              <a:t>Shunzhou</a:t>
            </a:r>
            <a:r>
              <a:rPr kumimoji="0" lang="en-GB" sz="1800" b="0" i="0" u="none" strike="noStrike" kern="0" cap="none" spc="0" normalizeH="0" baseline="0" noProof="0" dirty="0">
                <a:ln>
                  <a:noFill/>
                </a:ln>
                <a:solidFill>
                  <a:srgbClr val="000000"/>
                </a:solidFill>
                <a:effectLst/>
                <a:uLnTx/>
                <a:uFillTx/>
                <a:latin typeface="Arial"/>
                <a:cs typeface="Arial"/>
                <a:sym typeface="Arial"/>
              </a:rPr>
              <a:t> Wan</a:t>
            </a:r>
            <a:endParaRPr lang="en-GB" sz="1800" b="0" i="0" u="none" strike="noStrike" kern="0" cap="none" spc="0" normalizeH="0" baseline="0" noProof="0" dirty="0">
              <a:ln>
                <a:noFill/>
              </a:ln>
              <a:solidFill>
                <a:srgbClr val="000000"/>
              </a:solidFill>
              <a:effectLst/>
              <a:uLnTx/>
              <a:uFillTx/>
              <a:latin typeface="Arial"/>
              <a:cs typeface="Arial"/>
            </a:endParaRPr>
          </a:p>
          <a:p>
            <a:pPr marL="608965" marR="0" lvl="0" indent="-422910" algn="l" defTabSz="914400" rtl="0" eaLnBrk="1" fontAlgn="auto" latinLnBrk="0" hangingPunct="1">
              <a:lnSpc>
                <a:spcPct val="100000"/>
              </a:lnSpc>
              <a:spcBef>
                <a:spcPts val="0"/>
              </a:spcBef>
              <a:spcAft>
                <a:spcPts val="300"/>
              </a:spcAft>
              <a:buClr>
                <a:srgbClr val="000000"/>
              </a:buClr>
              <a:buSzPts val="1400"/>
              <a:buFont typeface="Arial"/>
              <a:buChar char="●"/>
              <a:tabLst/>
              <a:defRPr/>
            </a:pPr>
            <a:r>
              <a:rPr kumimoji="0" lang="en-GB" sz="1800" b="0" i="0" u="none" strike="noStrike" kern="0" cap="none" spc="0" normalizeH="0" baseline="0" noProof="0" dirty="0">
                <a:ln>
                  <a:noFill/>
                </a:ln>
                <a:solidFill>
                  <a:srgbClr val="000000"/>
                </a:solidFill>
                <a:effectLst/>
                <a:uLnTx/>
                <a:uFillTx/>
                <a:latin typeface="Arial"/>
                <a:cs typeface="Arial"/>
                <a:sym typeface="Arial"/>
              </a:rPr>
              <a:t>Maxime </a:t>
            </a:r>
            <a:r>
              <a:rPr kumimoji="0" lang="en-GB" sz="1800" b="0" i="0" u="none" strike="noStrike" kern="0" cap="none" spc="0" normalizeH="0" baseline="0" noProof="0" dirty="0" err="1">
                <a:ln>
                  <a:noFill/>
                </a:ln>
                <a:solidFill>
                  <a:srgbClr val="000000"/>
                </a:solidFill>
                <a:effectLst/>
                <a:uLnTx/>
                <a:uFillTx/>
                <a:latin typeface="Arial"/>
                <a:cs typeface="Arial"/>
                <a:sym typeface="Arial"/>
              </a:rPr>
              <a:t>Vassaux</a:t>
            </a:r>
            <a:endParaRPr lang="en-GB" sz="1800" b="0" i="0" u="none" strike="noStrike" kern="0" cap="none" spc="0" normalizeH="0" baseline="0" noProof="0" dirty="0">
              <a:ln>
                <a:noFill/>
              </a:ln>
              <a:solidFill>
                <a:srgbClr val="000000"/>
              </a:solidFill>
              <a:effectLst/>
              <a:uLnTx/>
              <a:uFillTx/>
              <a:latin typeface="Arial"/>
              <a:cs typeface="Arial"/>
            </a:endParaRPr>
          </a:p>
          <a:p>
            <a:pPr marL="608965" marR="0" lvl="0" indent="-422910" algn="l" defTabSz="914400" rtl="0" eaLnBrk="1" fontAlgn="auto" latinLnBrk="0" hangingPunct="1">
              <a:lnSpc>
                <a:spcPct val="100000"/>
              </a:lnSpc>
              <a:spcBef>
                <a:spcPts val="0"/>
              </a:spcBef>
              <a:spcAft>
                <a:spcPts val="300"/>
              </a:spcAft>
              <a:buClr>
                <a:srgbClr val="000000"/>
              </a:buClr>
              <a:buSzPts val="1400"/>
              <a:buFont typeface="Arial"/>
              <a:buChar char="●"/>
              <a:tabLst/>
              <a:defRPr/>
            </a:pPr>
            <a:r>
              <a:rPr kumimoji="0" lang="en-GB" sz="1800" b="0" i="0" u="none" strike="noStrike" kern="0" cap="none" spc="0" normalizeH="0" baseline="0" noProof="0" dirty="0">
                <a:ln>
                  <a:noFill/>
                </a:ln>
                <a:solidFill>
                  <a:srgbClr val="000000"/>
                </a:solidFill>
                <a:effectLst/>
                <a:uLnTx/>
                <a:uFillTx/>
                <a:latin typeface="Arial"/>
                <a:cs typeface="Arial"/>
                <a:sym typeface="Arial"/>
              </a:rPr>
              <a:t>Yiming Yang</a:t>
            </a:r>
          </a:p>
          <a:p>
            <a:pPr marL="608965" marR="0" lvl="0" indent="-422910" algn="l" defTabSz="914400" rtl="0" eaLnBrk="1" fontAlgn="auto" latinLnBrk="0" hangingPunct="1">
              <a:lnSpc>
                <a:spcPct val="100000"/>
              </a:lnSpc>
              <a:spcBef>
                <a:spcPts val="0"/>
              </a:spcBef>
              <a:spcAft>
                <a:spcPts val="300"/>
              </a:spcAft>
              <a:buClr>
                <a:srgbClr val="000000"/>
              </a:buClr>
              <a:buSzPts val="1400"/>
              <a:buFont typeface="Arial"/>
              <a:buChar char="●"/>
              <a:tabLst/>
              <a:defRPr/>
            </a:pPr>
            <a:r>
              <a:rPr kumimoji="0" lang="en-GB" sz="1800" b="0" i="0" u="none" strike="noStrike" kern="0" cap="none" spc="0" normalizeH="0" baseline="0" noProof="0" dirty="0">
                <a:ln>
                  <a:noFill/>
                </a:ln>
                <a:solidFill>
                  <a:srgbClr val="000000"/>
                </a:solidFill>
                <a:effectLst/>
                <a:uLnTx/>
                <a:uFillTx/>
                <a:latin typeface="Arial"/>
                <a:cs typeface="Arial"/>
                <a:sym typeface="Arial"/>
              </a:rPr>
              <a:t>Serge </a:t>
            </a:r>
            <a:r>
              <a:rPr kumimoji="0" lang="en-GB" sz="1800" b="0" i="0" u="none" strike="noStrike" kern="0" cap="none" spc="0" normalizeH="0" baseline="0" noProof="0" dirty="0" err="1">
                <a:ln>
                  <a:noFill/>
                </a:ln>
                <a:solidFill>
                  <a:srgbClr val="000000"/>
                </a:solidFill>
                <a:effectLst/>
                <a:uLnTx/>
                <a:uFillTx/>
                <a:latin typeface="Arial"/>
                <a:cs typeface="Arial"/>
                <a:sym typeface="Arial"/>
              </a:rPr>
              <a:t>Guillas</a:t>
            </a:r>
            <a:endParaRPr kumimoji="0" lang="en-GB" sz="1800" b="0" i="0" u="none" strike="noStrike" kern="0" cap="none" spc="0" normalizeH="0" baseline="0" noProof="0" dirty="0">
              <a:ln>
                <a:noFill/>
              </a:ln>
              <a:solidFill>
                <a:srgbClr val="000000"/>
              </a:solidFill>
              <a:effectLst/>
              <a:uLnTx/>
              <a:uFillTx/>
              <a:latin typeface="Arial"/>
              <a:cs typeface="Arial"/>
              <a:sym typeface="Arial"/>
            </a:endParaRPr>
          </a:p>
          <a:p>
            <a:pPr marL="186055" marR="0" lvl="0" algn="l" defTabSz="914400" rtl="0" eaLnBrk="1" fontAlgn="auto" latinLnBrk="0" hangingPunct="1">
              <a:lnSpc>
                <a:spcPct val="100000"/>
              </a:lnSpc>
              <a:spcBef>
                <a:spcPts val="0"/>
              </a:spcBef>
              <a:spcAft>
                <a:spcPts val="300"/>
              </a:spcAft>
              <a:buClr>
                <a:srgbClr val="000000"/>
              </a:buClr>
              <a:buSzPts val="1400"/>
              <a:tabLst/>
              <a:defRPr/>
            </a:pPr>
            <a:endParaRPr lang="en-GB" sz="1800" kern="0" dirty="0"/>
          </a:p>
          <a:p>
            <a:pPr marL="186055" marR="0" lvl="0" algn="l" defTabSz="914400" rtl="0" eaLnBrk="1" fontAlgn="auto" latinLnBrk="0" hangingPunct="1">
              <a:lnSpc>
                <a:spcPct val="100000"/>
              </a:lnSpc>
              <a:spcBef>
                <a:spcPts val="0"/>
              </a:spcBef>
              <a:spcAft>
                <a:spcPts val="300"/>
              </a:spcAft>
              <a:buClr>
                <a:srgbClr val="000000"/>
              </a:buClr>
              <a:buSzPts val="1400"/>
              <a:tabLst/>
              <a:defRPr/>
            </a:pPr>
            <a:r>
              <a:rPr lang="en-GB" sz="1800" b="1" kern="0" dirty="0"/>
              <a:t>CWI</a:t>
            </a:r>
          </a:p>
          <a:p>
            <a:pPr marL="608965" marR="0" lvl="0" indent="-422910" algn="l" defTabSz="914400" rtl="0" eaLnBrk="1" fontAlgn="auto" latinLnBrk="0" hangingPunct="1">
              <a:lnSpc>
                <a:spcPct val="100000"/>
              </a:lnSpc>
              <a:spcBef>
                <a:spcPts val="0"/>
              </a:spcBef>
              <a:spcAft>
                <a:spcPts val="300"/>
              </a:spcAft>
              <a:buClr>
                <a:srgbClr val="000000"/>
              </a:buClr>
              <a:buSzPts val="1400"/>
              <a:buFont typeface="Arial"/>
              <a:buChar char="●"/>
              <a:tabLst/>
              <a:defRPr/>
            </a:pPr>
            <a:r>
              <a:rPr kumimoji="0" lang="en-GB" sz="1800" b="0" i="0" u="none" strike="noStrike" kern="0" cap="none" spc="0" normalizeH="0" baseline="0" noProof="0" dirty="0">
                <a:ln>
                  <a:noFill/>
                </a:ln>
                <a:solidFill>
                  <a:srgbClr val="000000"/>
                </a:solidFill>
                <a:effectLst/>
                <a:uLnTx/>
                <a:uFillTx/>
                <a:latin typeface="Arial"/>
                <a:cs typeface="Arial"/>
                <a:sym typeface="Arial"/>
              </a:rPr>
              <a:t>Wouter </a:t>
            </a:r>
            <a:r>
              <a:rPr kumimoji="0" lang="en-GB" sz="1800" b="0" i="0" u="none" strike="noStrike" kern="0" cap="none" spc="0" normalizeH="0" baseline="0" noProof="0" dirty="0" err="1">
                <a:ln>
                  <a:noFill/>
                </a:ln>
                <a:solidFill>
                  <a:srgbClr val="000000"/>
                </a:solidFill>
                <a:effectLst/>
                <a:uLnTx/>
                <a:uFillTx/>
                <a:latin typeface="Arial"/>
                <a:cs typeface="Arial"/>
                <a:sym typeface="Arial"/>
              </a:rPr>
              <a:t>Edeling</a:t>
            </a:r>
            <a:endParaRPr lang="en-GB" sz="1800" b="0" i="0" u="none" strike="noStrike" kern="0" cap="none" spc="0" normalizeH="0" baseline="0" noProof="0" dirty="0">
              <a:ln>
                <a:noFill/>
              </a:ln>
              <a:solidFill>
                <a:srgbClr val="000000"/>
              </a:solidFill>
              <a:effectLst/>
              <a:uLnTx/>
              <a:uFillTx/>
              <a:latin typeface="Arial"/>
              <a:cs typeface="Arial"/>
            </a:endParaRPr>
          </a:p>
          <a:p>
            <a:pPr marL="186055" marR="0" lvl="0" algn="l" defTabSz="914400" rtl="0" eaLnBrk="1" fontAlgn="auto" latinLnBrk="0" hangingPunct="1">
              <a:lnSpc>
                <a:spcPct val="100000"/>
              </a:lnSpc>
              <a:spcBef>
                <a:spcPts val="0"/>
              </a:spcBef>
              <a:spcAft>
                <a:spcPts val="300"/>
              </a:spcAft>
              <a:buClr>
                <a:srgbClr val="000000"/>
              </a:buClr>
              <a:buSzPts val="1400"/>
              <a:tabLst/>
              <a:defRPr/>
            </a:pPr>
            <a:r>
              <a:rPr lang="en-GB" sz="1800" b="1" kern="0" dirty="0"/>
              <a:t> </a:t>
            </a:r>
            <a:endParaRPr lang="en-GB" sz="1800" kern="0" dirty="0"/>
          </a:p>
          <a:p>
            <a:pPr marL="186055" lvl="0" eaLnBrk="1" fontAlgn="auto" hangingPunct="1">
              <a:spcAft>
                <a:spcPts val="900"/>
              </a:spcAft>
              <a:buSzPts val="1400"/>
              <a:defRPr/>
            </a:pPr>
            <a:r>
              <a:rPr lang="en-GB" sz="1800" b="1" kern="0" dirty="0"/>
              <a:t>Brunel University London</a:t>
            </a:r>
          </a:p>
          <a:p>
            <a:pPr marL="608965" lvl="0" indent="-422910" eaLnBrk="1" fontAlgn="auto" hangingPunct="1">
              <a:spcBef>
                <a:spcPct val="0"/>
              </a:spcBef>
              <a:spcAft>
                <a:spcPts val="300"/>
              </a:spcAft>
              <a:buClrTx/>
              <a:buSzPts val="1400"/>
              <a:buFont typeface="Arial"/>
              <a:buChar char="●"/>
              <a:defRPr/>
            </a:pPr>
            <a:r>
              <a:rPr lang="en-GB" sz="1800" kern="0" dirty="0">
                <a:solidFill>
                  <a:prstClr val="black"/>
                </a:solidFill>
                <a:latin typeface="Arial" panose="020B0604020202020204" pitchFamily="34" charset="0"/>
                <a:ea typeface="+mn-ea"/>
                <a:cs typeface="+mn-cs"/>
              </a:rPr>
              <a:t>Derek Groen</a:t>
            </a:r>
            <a:endParaRPr lang="en-GB" sz="1800" kern="0" dirty="0">
              <a:ea typeface="+mn-ea"/>
            </a:endParaRPr>
          </a:p>
          <a:p>
            <a:pPr marL="608965" lvl="0" indent="-422910" eaLnBrk="1" fontAlgn="auto" hangingPunct="1">
              <a:spcBef>
                <a:spcPct val="0"/>
              </a:spcBef>
              <a:spcAft>
                <a:spcPts val="300"/>
              </a:spcAft>
              <a:buClrTx/>
              <a:buSzPts val="1400"/>
              <a:buFont typeface="Arial"/>
              <a:buChar char="●"/>
              <a:defRPr/>
            </a:pPr>
            <a:endParaRPr lang="en-GB" sz="1800" b="0" i="0" u="none" strike="noStrike" kern="0" cap="none" spc="0" normalizeH="0" baseline="0" noProof="0" dirty="0">
              <a:ln>
                <a:noFill/>
              </a:ln>
              <a:solidFill>
                <a:srgbClr val="000000"/>
              </a:solidFill>
              <a:effectLst/>
              <a:uLnTx/>
              <a:uFillTx/>
              <a:latin typeface="Arial"/>
              <a:ea typeface="+mn-ea"/>
              <a:cs typeface="Arial"/>
            </a:endParaRPr>
          </a:p>
          <a:p>
            <a:pPr marL="186055" lvl="0" eaLnBrk="1" fontAlgn="auto" hangingPunct="1">
              <a:spcBef>
                <a:spcPct val="0"/>
              </a:spcBef>
              <a:spcAft>
                <a:spcPts val="300"/>
              </a:spcAft>
              <a:buClrTx/>
              <a:buSzPts val="1400"/>
              <a:defRPr/>
            </a:pPr>
            <a:r>
              <a:rPr lang="en-GB" sz="1800" b="0" i="0" u="none" strike="noStrike" kern="0" cap="none" spc="0" normalizeH="0" baseline="0" noProof="0" dirty="0">
                <a:ln>
                  <a:noFill/>
                </a:ln>
                <a:solidFill>
                  <a:srgbClr val="000000"/>
                </a:solidFill>
                <a:effectLst/>
                <a:uLnTx/>
                <a:uFillTx/>
                <a:latin typeface="Arial"/>
                <a:cs typeface="Arial"/>
              </a:rPr>
              <a:t>… and many more</a:t>
            </a:r>
          </a:p>
          <a:p>
            <a:pPr marL="186055" eaLnBrk="1" fontAlgn="auto" hangingPunct="1">
              <a:spcAft>
                <a:spcPts val="900"/>
              </a:spcAft>
              <a:buSzPts val="1400"/>
              <a:defRPr/>
            </a:pPr>
            <a:endParaRPr lang="en-GB" sz="1800" b="1" kern="0" dirty="0"/>
          </a:p>
        </p:txBody>
      </p:sp>
      <p:sp>
        <p:nvSpPr>
          <p:cNvPr id="38" name="Google Shape;996;p111">
            <a:extLst>
              <a:ext uri="{FF2B5EF4-FFF2-40B4-BE49-F238E27FC236}">
                <a16:creationId xmlns:a16="http://schemas.microsoft.com/office/drawing/2014/main" id="{448E2B96-F2E8-D142-8FE3-C36870FAD95B}"/>
              </a:ext>
            </a:extLst>
          </p:cNvPr>
          <p:cNvSpPr txBox="1">
            <a:spLocks/>
          </p:cNvSpPr>
          <p:nvPr/>
        </p:nvSpPr>
        <p:spPr>
          <a:xfrm>
            <a:off x="141205" y="-98364"/>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1" i="0" u="none" strike="noStrike" kern="0" cap="none" spc="0" normalizeH="0" baseline="0" noProof="0" dirty="0">
                <a:ln>
                  <a:noFill/>
                </a:ln>
                <a:solidFill>
                  <a:schemeClr val="tx1"/>
                </a:solidFill>
                <a:effectLst/>
                <a:uLnTx/>
                <a:uFillTx/>
                <a:latin typeface="Arial"/>
                <a:cs typeface="Arial"/>
                <a:sym typeface="Arial"/>
              </a:rPr>
              <a:t>Acknowledgements</a:t>
            </a:r>
            <a:endParaRPr lang="en-GB" sz="3200" b="1" i="0" u="none" strike="noStrike" kern="0" cap="none" spc="0" normalizeH="0" baseline="0" noProof="0" dirty="0">
              <a:ln>
                <a:noFill/>
              </a:ln>
              <a:solidFill>
                <a:schemeClr val="tx1"/>
              </a:solidFill>
              <a:effectLst/>
              <a:uLnTx/>
              <a:uFillTx/>
              <a:latin typeface="Arial"/>
              <a:cs typeface="Arial"/>
            </a:endParaRPr>
          </a:p>
        </p:txBody>
      </p:sp>
      <p:pic>
        <p:nvPicPr>
          <p:cNvPr id="39" name="Google Shape;998;p111">
            <a:extLst>
              <a:ext uri="{FF2B5EF4-FFF2-40B4-BE49-F238E27FC236}">
                <a16:creationId xmlns:a16="http://schemas.microsoft.com/office/drawing/2014/main" id="{A0EDAEA9-5CD2-2541-A6A5-DF598036C8B9}"/>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0818413" y="5565016"/>
            <a:ext cx="1102967" cy="1102967"/>
          </a:xfrm>
          <a:prstGeom prst="rect">
            <a:avLst/>
          </a:prstGeom>
          <a:noFill/>
          <a:ln>
            <a:noFill/>
          </a:ln>
        </p:spPr>
      </p:pic>
      <p:grpSp>
        <p:nvGrpSpPr>
          <p:cNvPr id="40" name="Google Shape;999;p111">
            <a:extLst>
              <a:ext uri="{FF2B5EF4-FFF2-40B4-BE49-F238E27FC236}">
                <a16:creationId xmlns:a16="http://schemas.microsoft.com/office/drawing/2014/main" id="{1C69F613-20A5-FD45-ADE2-832F12C7E42F}"/>
              </a:ext>
            </a:extLst>
          </p:cNvPr>
          <p:cNvGrpSpPr/>
          <p:nvPr/>
        </p:nvGrpSpPr>
        <p:grpSpPr>
          <a:xfrm>
            <a:off x="5557843" y="3665740"/>
            <a:ext cx="6545516" cy="1789499"/>
            <a:chOff x="3590414" y="221675"/>
            <a:chExt cx="4909137" cy="1342124"/>
          </a:xfrm>
        </p:grpSpPr>
        <p:pic>
          <p:nvPicPr>
            <p:cNvPr id="41" name="Google Shape;1000;p111">
              <a:extLst>
                <a:ext uri="{FF2B5EF4-FFF2-40B4-BE49-F238E27FC236}">
                  <a16:creationId xmlns:a16="http://schemas.microsoft.com/office/drawing/2014/main" id="{75BAD555-8299-A74B-B71B-C6491A07ECC5}"/>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933300" y="457450"/>
              <a:ext cx="2566251" cy="642223"/>
            </a:xfrm>
            <a:prstGeom prst="rect">
              <a:avLst/>
            </a:prstGeom>
            <a:noFill/>
            <a:ln>
              <a:noFill/>
            </a:ln>
          </p:spPr>
        </p:pic>
        <p:pic>
          <p:nvPicPr>
            <p:cNvPr id="42" name="Google Shape;1001;p111">
              <a:extLst>
                <a:ext uri="{FF2B5EF4-FFF2-40B4-BE49-F238E27FC236}">
                  <a16:creationId xmlns:a16="http://schemas.microsoft.com/office/drawing/2014/main" id="{64EFB264-AAAE-6445-B454-613F0799EE25}"/>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692674" y="221675"/>
              <a:ext cx="1898250" cy="1342124"/>
            </a:xfrm>
            <a:prstGeom prst="rect">
              <a:avLst/>
            </a:prstGeom>
            <a:noFill/>
            <a:ln>
              <a:noFill/>
            </a:ln>
          </p:spPr>
        </p:pic>
        <p:sp>
          <p:nvSpPr>
            <p:cNvPr id="43" name="Google Shape;1002;p111">
              <a:extLst>
                <a:ext uri="{FF2B5EF4-FFF2-40B4-BE49-F238E27FC236}">
                  <a16:creationId xmlns:a16="http://schemas.microsoft.com/office/drawing/2014/main" id="{3884D8B0-639C-A949-8629-59CBCFBE152E}"/>
                </a:ext>
              </a:extLst>
            </p:cNvPr>
            <p:cNvSpPr txBox="1"/>
            <p:nvPr/>
          </p:nvSpPr>
          <p:spPr>
            <a:xfrm>
              <a:off x="3590414" y="1066438"/>
              <a:ext cx="4566000" cy="400128"/>
            </a:xfrm>
            <a:prstGeom prst="rect">
              <a:avLst/>
            </a:prstGeom>
            <a:noFill/>
            <a:ln>
              <a:noFill/>
            </a:ln>
          </p:spPr>
          <p:txBody>
            <a:bodyPr spcFirstLastPara="1" wrap="square" lIns="121900" tIns="121900" rIns="121900" bIns="121900" anchor="t" anchorCtr="0">
              <a:spAutoFit/>
            </a:bodyPr>
            <a:lstStyle/>
            <a:p>
              <a:pPr eaLnBrk="1" fontAlgn="auto" hangingPunct="1">
                <a:spcBef>
                  <a:spcPts val="0"/>
                </a:spcBef>
                <a:spcAft>
                  <a:spcPts val="0"/>
                </a:spcAft>
                <a:buClr>
                  <a:srgbClr val="000000"/>
                </a:buClr>
                <a:buFont typeface="Arial"/>
                <a:buNone/>
              </a:pPr>
              <a:r>
                <a:rPr lang="fr" sz="1867" b="1" kern="0">
                  <a:solidFill>
                    <a:srgbClr val="000000"/>
                  </a:solidFill>
                  <a:latin typeface="Calibri"/>
                  <a:ea typeface="Calibri"/>
                  <a:cs typeface="Calibri"/>
                  <a:sym typeface="Calibri"/>
                </a:rPr>
                <a:t>ucl.ac.uk/mesoscale-modelling-consortium/</a:t>
              </a:r>
              <a:endParaRPr sz="1867" b="1" kern="0">
                <a:solidFill>
                  <a:srgbClr val="000000"/>
                </a:solidFill>
                <a:latin typeface="Calibri"/>
                <a:ea typeface="Calibri"/>
                <a:cs typeface="Calibri"/>
                <a:sym typeface="Calibri"/>
              </a:endParaRPr>
            </a:p>
          </p:txBody>
        </p:sp>
      </p:grpSp>
      <p:pic>
        <p:nvPicPr>
          <p:cNvPr id="44" name="Google Shape;1003;p111">
            <a:extLst>
              <a:ext uri="{FF2B5EF4-FFF2-40B4-BE49-F238E27FC236}">
                <a16:creationId xmlns:a16="http://schemas.microsoft.com/office/drawing/2014/main" id="{AA6F29A1-2BED-4740-953D-F903FC6AEDB3}"/>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247162" y="5710625"/>
            <a:ext cx="2351005" cy="763600"/>
          </a:xfrm>
          <a:prstGeom prst="rect">
            <a:avLst/>
          </a:prstGeom>
          <a:noFill/>
          <a:ln>
            <a:noFill/>
          </a:ln>
        </p:spPr>
      </p:pic>
      <p:pic>
        <p:nvPicPr>
          <p:cNvPr id="45" name="Google Shape;1004;p111">
            <a:extLst>
              <a:ext uri="{FF2B5EF4-FFF2-40B4-BE49-F238E27FC236}">
                <a16:creationId xmlns:a16="http://schemas.microsoft.com/office/drawing/2014/main" id="{FB88FA2D-94E4-884E-A9DA-5CCFACF1717F}"/>
              </a:ext>
            </a:extLst>
          </p:cNvPr>
          <p:cNvPicPr preferRelativeResize="0"/>
          <p:nvPr/>
        </p:nvPicPr>
        <p:blipFill>
          <a:blip r:embed="rId8">
            <a:alphaModFix/>
          </a:blip>
          <a:stretch>
            <a:fillRect/>
          </a:stretch>
        </p:blipFill>
        <p:spPr>
          <a:xfrm>
            <a:off x="5456956" y="5538292"/>
            <a:ext cx="2506021" cy="1150800"/>
          </a:xfrm>
          <a:prstGeom prst="rect">
            <a:avLst/>
          </a:prstGeom>
          <a:noFill/>
          <a:ln>
            <a:noFill/>
          </a:ln>
        </p:spPr>
      </p:pic>
      <p:pic>
        <p:nvPicPr>
          <p:cNvPr id="47" name="Google Shape;1006;p111">
            <a:extLst>
              <a:ext uri="{FF2B5EF4-FFF2-40B4-BE49-F238E27FC236}">
                <a16:creationId xmlns:a16="http://schemas.microsoft.com/office/drawing/2014/main" id="{F4C6D32D-A4B2-684B-BBF0-91FD6921D6F2}"/>
              </a:ext>
            </a:extLst>
          </p:cNvPr>
          <p:cNvPicPr preferRelativeResize="0"/>
          <p:nvPr/>
        </p:nvPicPr>
        <p:blipFill>
          <a:blip r:embed="rId9">
            <a:alphaModFix/>
          </a:blip>
          <a:stretch>
            <a:fillRect/>
          </a:stretch>
        </p:blipFill>
        <p:spPr>
          <a:xfrm>
            <a:off x="8009324" y="2669689"/>
            <a:ext cx="4052200" cy="1150802"/>
          </a:xfrm>
          <a:prstGeom prst="rect">
            <a:avLst/>
          </a:prstGeom>
          <a:noFill/>
          <a:ln>
            <a:noFill/>
          </a:ln>
        </p:spPr>
      </p:pic>
      <p:pic>
        <p:nvPicPr>
          <p:cNvPr id="48" name="Google Shape;1007;p111">
            <a:extLst>
              <a:ext uri="{FF2B5EF4-FFF2-40B4-BE49-F238E27FC236}">
                <a16:creationId xmlns:a16="http://schemas.microsoft.com/office/drawing/2014/main" id="{9DECCA02-2348-5F43-8360-FBEF0E19F48F}"/>
              </a:ext>
            </a:extLst>
          </p:cNvPr>
          <p:cNvPicPr preferRelativeResize="0"/>
          <p:nvPr/>
        </p:nvPicPr>
        <p:blipFill>
          <a:blip r:embed="rId10">
            <a:alphaModFix/>
          </a:blip>
          <a:stretch>
            <a:fillRect/>
          </a:stretch>
        </p:blipFill>
        <p:spPr>
          <a:xfrm>
            <a:off x="3586376" y="2895821"/>
            <a:ext cx="4052197" cy="971734"/>
          </a:xfrm>
          <a:prstGeom prst="rect">
            <a:avLst/>
          </a:prstGeom>
          <a:noFill/>
          <a:ln>
            <a:noFill/>
          </a:ln>
        </p:spPr>
      </p:pic>
      <p:pic>
        <p:nvPicPr>
          <p:cNvPr id="50" name="Google Shape;1009;p111">
            <a:extLst>
              <a:ext uri="{FF2B5EF4-FFF2-40B4-BE49-F238E27FC236}">
                <a16:creationId xmlns:a16="http://schemas.microsoft.com/office/drawing/2014/main" id="{8A8B4419-17D8-BF44-A503-1A9920038074}"/>
              </a:ext>
            </a:extLst>
          </p:cNvPr>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2173872" y="5755643"/>
            <a:ext cx="3005929" cy="899546"/>
          </a:xfrm>
          <a:prstGeom prst="rect">
            <a:avLst/>
          </a:prstGeom>
          <a:noFill/>
          <a:ln>
            <a:noFill/>
          </a:ln>
        </p:spPr>
      </p:pic>
      <p:pic>
        <p:nvPicPr>
          <p:cNvPr id="52" name="Google Shape;1011;p111">
            <a:extLst>
              <a:ext uri="{FF2B5EF4-FFF2-40B4-BE49-F238E27FC236}">
                <a16:creationId xmlns:a16="http://schemas.microsoft.com/office/drawing/2014/main" id="{9FD487FF-EC72-DB41-A886-AFF9542A1D8E}"/>
              </a:ext>
            </a:extLst>
          </p:cNvPr>
          <p:cNvPicPr preferRelativeResize="0"/>
          <p:nvPr/>
        </p:nvPicPr>
        <p:blipFill>
          <a:blip r:embed="rId12">
            <a:alphaModFix/>
          </a:blip>
          <a:stretch>
            <a:fillRect/>
          </a:stretch>
        </p:blipFill>
        <p:spPr>
          <a:xfrm>
            <a:off x="9685242" y="1627370"/>
            <a:ext cx="2118828" cy="1026848"/>
          </a:xfrm>
          <a:prstGeom prst="rect">
            <a:avLst/>
          </a:prstGeom>
          <a:noFill/>
          <a:ln>
            <a:noFill/>
          </a:ln>
        </p:spPr>
      </p:pic>
      <p:pic>
        <p:nvPicPr>
          <p:cNvPr id="6" name="Picture 6" descr="A picture containing logo&#10;&#10;Description automatically generated">
            <a:extLst>
              <a:ext uri="{FF2B5EF4-FFF2-40B4-BE49-F238E27FC236}">
                <a16:creationId xmlns:a16="http://schemas.microsoft.com/office/drawing/2014/main" id="{D4467728-FAF1-E973-EF83-A6B900B5FE0D}"/>
              </a:ext>
            </a:extLst>
          </p:cNvPr>
          <p:cNvPicPr>
            <a:picLocks noChangeAspect="1"/>
          </p:cNvPicPr>
          <p:nvPr/>
        </p:nvPicPr>
        <p:blipFill>
          <a:blip r:embed="rId13"/>
          <a:stretch>
            <a:fillRect/>
          </a:stretch>
        </p:blipFill>
        <p:spPr>
          <a:xfrm>
            <a:off x="3685940" y="1364228"/>
            <a:ext cx="2743200" cy="1175657"/>
          </a:xfrm>
          <a:prstGeom prst="rect">
            <a:avLst/>
          </a:prstGeom>
        </p:spPr>
      </p:pic>
      <p:pic>
        <p:nvPicPr>
          <p:cNvPr id="5" name="Picture 4">
            <a:extLst>
              <a:ext uri="{FF2B5EF4-FFF2-40B4-BE49-F238E27FC236}">
                <a16:creationId xmlns:a16="http://schemas.microsoft.com/office/drawing/2014/main" id="{4D4247BF-E7A4-4843-B761-15E71D878FD1}"/>
              </a:ext>
            </a:extLst>
          </p:cNvPr>
          <p:cNvPicPr>
            <a:picLocks noChangeAspect="1"/>
          </p:cNvPicPr>
          <p:nvPr/>
        </p:nvPicPr>
        <p:blipFill>
          <a:blip r:embed="rId14"/>
          <a:stretch>
            <a:fillRect/>
          </a:stretch>
        </p:blipFill>
        <p:spPr>
          <a:xfrm>
            <a:off x="4987114" y="357711"/>
            <a:ext cx="3401695" cy="719455"/>
          </a:xfrm>
          <a:prstGeom prst="rect">
            <a:avLst/>
          </a:prstGeom>
        </p:spPr>
      </p:pic>
      <p:pic>
        <p:nvPicPr>
          <p:cNvPr id="8" name="Picture 7">
            <a:extLst>
              <a:ext uri="{FF2B5EF4-FFF2-40B4-BE49-F238E27FC236}">
                <a16:creationId xmlns:a16="http://schemas.microsoft.com/office/drawing/2014/main" id="{348CBD99-7CBD-5F4B-BD02-D5AF54C0F4EE}"/>
              </a:ext>
            </a:extLst>
          </p:cNvPr>
          <p:cNvPicPr>
            <a:picLocks noChangeAspect="1"/>
          </p:cNvPicPr>
          <p:nvPr/>
        </p:nvPicPr>
        <p:blipFill>
          <a:blip r:embed="rId15"/>
          <a:stretch>
            <a:fillRect/>
          </a:stretch>
        </p:blipFill>
        <p:spPr>
          <a:xfrm>
            <a:off x="6669819" y="1327485"/>
            <a:ext cx="2385060" cy="1226820"/>
          </a:xfrm>
          <a:prstGeom prst="rect">
            <a:avLst/>
          </a:prstGeom>
        </p:spPr>
      </p:pic>
      <p:pic>
        <p:nvPicPr>
          <p:cNvPr id="2" name="Picture 1">
            <a:extLst>
              <a:ext uri="{FF2B5EF4-FFF2-40B4-BE49-F238E27FC236}">
                <a16:creationId xmlns:a16="http://schemas.microsoft.com/office/drawing/2014/main" id="{60CA2E41-C3DD-CB4E-8FB6-94234FA0159B}"/>
              </a:ext>
            </a:extLst>
          </p:cNvPr>
          <p:cNvPicPr>
            <a:picLocks noChangeAspect="1"/>
          </p:cNvPicPr>
          <p:nvPr/>
        </p:nvPicPr>
        <p:blipFill>
          <a:blip r:embed="rId16"/>
          <a:stretch>
            <a:fillRect/>
          </a:stretch>
        </p:blipFill>
        <p:spPr>
          <a:xfrm>
            <a:off x="3807508" y="4109947"/>
            <a:ext cx="1270000" cy="1270000"/>
          </a:xfrm>
          <a:prstGeom prst="rect">
            <a:avLst/>
          </a:prstGeom>
        </p:spPr>
      </p:pic>
      <p:sp>
        <p:nvSpPr>
          <p:cNvPr id="4" name="Slide Number Placeholder 3">
            <a:extLst>
              <a:ext uri="{FF2B5EF4-FFF2-40B4-BE49-F238E27FC236}">
                <a16:creationId xmlns:a16="http://schemas.microsoft.com/office/drawing/2014/main" id="{B0C61436-378A-F34C-914D-C0F2E5F56BB6}"/>
              </a:ext>
            </a:extLst>
          </p:cNvPr>
          <p:cNvSpPr>
            <a:spLocks noGrp="1"/>
          </p:cNvSpPr>
          <p:nvPr>
            <p:ph type="sldNum" sz="quarter" idx="12"/>
          </p:nvPr>
        </p:nvSpPr>
        <p:spPr/>
        <p:txBody>
          <a:bodyPr/>
          <a:lstStyle/>
          <a:p>
            <a:pPr>
              <a:defRPr/>
            </a:pPr>
            <a:fld id="{A68DF897-BF7D-364E-94C4-DBD7D61CD3A9}" type="slidenum">
              <a:rPr lang="en-US" smtClean="0"/>
              <a:pPr>
                <a:defRPr/>
              </a:pPr>
              <a:t>2</a:t>
            </a:fld>
            <a:endParaRPr lang="en-US"/>
          </a:p>
        </p:txBody>
      </p:sp>
    </p:spTree>
    <p:extLst>
      <p:ext uri="{BB962C8B-B14F-4D97-AF65-F5344CB8AC3E}">
        <p14:creationId xmlns:p14="http://schemas.microsoft.com/office/powerpoint/2010/main" val="2639626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134476e679b_0_19"/>
          <p:cNvSpPr txBox="1">
            <a:spLocks noGrp="1"/>
          </p:cNvSpPr>
          <p:nvPr>
            <p:ph type="title"/>
          </p:nvPr>
        </p:nvSpPr>
        <p:spPr>
          <a:xfrm>
            <a:off x="278230" y="20319"/>
            <a:ext cx="11693342" cy="1046921"/>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sz="3200" b="1" dirty="0">
                <a:latin typeface="Arial" panose="020B0604020202020204" pitchFamily="34" charset="0"/>
                <a:cs typeface="Arial" panose="020B0604020202020204" pitchFamily="34" charset="0"/>
              </a:rPr>
              <a:t>Distributions of free energies: Experimental measurements</a:t>
            </a:r>
            <a:endParaRPr sz="3200" b="1" dirty="0">
              <a:latin typeface="Arial" panose="020B0604020202020204" pitchFamily="34" charset="0"/>
              <a:cs typeface="Arial" panose="020B0604020202020204" pitchFamily="34" charset="0"/>
            </a:endParaRPr>
          </a:p>
        </p:txBody>
      </p:sp>
      <p:pic>
        <p:nvPicPr>
          <p:cNvPr id="97" name="Google Shape;97;g134476e679b_0_19"/>
          <p:cNvPicPr preferRelativeResize="0"/>
          <p:nvPr/>
        </p:nvPicPr>
        <p:blipFill rotWithShape="1">
          <a:blip r:embed="rId3">
            <a:alphaModFix/>
          </a:blip>
          <a:srcRect/>
          <a:stretch/>
        </p:blipFill>
        <p:spPr>
          <a:xfrm>
            <a:off x="5499652" y="1361881"/>
            <a:ext cx="6583680" cy="4937761"/>
          </a:xfrm>
          <a:prstGeom prst="rect">
            <a:avLst/>
          </a:prstGeom>
          <a:noFill/>
          <a:ln>
            <a:noFill/>
          </a:ln>
        </p:spPr>
      </p:pic>
      <p:sp>
        <p:nvSpPr>
          <p:cNvPr id="98" name="Google Shape;98;g134476e679b_0_19"/>
          <p:cNvSpPr/>
          <p:nvPr/>
        </p:nvSpPr>
        <p:spPr>
          <a:xfrm>
            <a:off x="108668" y="1636201"/>
            <a:ext cx="5208000" cy="433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000" b="0" i="0" u="none" strike="noStrike" cap="none" dirty="0">
                <a:solidFill>
                  <a:srgbClr val="000000"/>
                </a:solidFill>
                <a:latin typeface="Arial"/>
                <a:ea typeface="Arial"/>
                <a:cs typeface="Arial"/>
                <a:sym typeface="Arial"/>
              </a:rPr>
              <a:t>Experimental binding affinity measurements from GSK</a:t>
            </a:r>
            <a:endParaRPr dirty="0"/>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Courier New"/>
              <a:buChar char="●"/>
            </a:pPr>
            <a:r>
              <a:rPr lang="en-GB" sz="1800" b="0" i="0" u="none" strike="noStrike" cap="none" dirty="0">
                <a:solidFill>
                  <a:srgbClr val="000000"/>
                </a:solidFill>
                <a:latin typeface="Arial"/>
                <a:ea typeface="Arial"/>
                <a:cs typeface="Arial"/>
                <a:sym typeface="Arial"/>
              </a:rPr>
              <a:t>Compounds tested &gt;100 times for their activities to SMYD3.</a:t>
            </a:r>
            <a:endParaRPr dirty="0"/>
          </a:p>
          <a:p>
            <a:pPr marL="285750" marR="0" lvl="0" indent="-285750" algn="l" rtl="0">
              <a:lnSpc>
                <a:spcPct val="100000"/>
              </a:lnSpc>
              <a:spcBef>
                <a:spcPts val="600"/>
              </a:spcBef>
              <a:spcAft>
                <a:spcPts val="0"/>
              </a:spcAft>
              <a:buClr>
                <a:srgbClr val="000000"/>
              </a:buClr>
              <a:buSzPts val="1800"/>
              <a:buFont typeface="Courier New"/>
              <a:buChar char="●"/>
            </a:pPr>
            <a:r>
              <a:rPr lang="en-GB" sz="1800" b="0" i="0" u="none" strike="noStrike" cap="none" dirty="0">
                <a:solidFill>
                  <a:srgbClr val="000000"/>
                </a:solidFill>
                <a:latin typeface="Arial"/>
                <a:ea typeface="Arial"/>
                <a:cs typeface="Arial"/>
                <a:sym typeface="Arial"/>
              </a:rPr>
              <a:t>Compounds </a:t>
            </a:r>
            <a:r>
              <a:rPr lang="en-GB" sz="1800" b="1" i="0" u="none" strike="noStrike" cap="none" dirty="0">
                <a:solidFill>
                  <a:srgbClr val="000000"/>
                </a:solidFill>
                <a:latin typeface="Arial"/>
                <a:ea typeface="Arial"/>
                <a:cs typeface="Arial"/>
                <a:sym typeface="Arial"/>
              </a:rPr>
              <a:t>a</a:t>
            </a:r>
            <a:r>
              <a:rPr lang="en-GB" sz="1800" b="0" i="0" u="none" strike="noStrike" cap="none" dirty="0">
                <a:solidFill>
                  <a:srgbClr val="000000"/>
                </a:solidFill>
                <a:latin typeface="Arial"/>
                <a:ea typeface="Arial"/>
                <a:cs typeface="Arial"/>
                <a:sym typeface="Arial"/>
              </a:rPr>
              <a:t> and </a:t>
            </a:r>
            <a:r>
              <a:rPr lang="en-GB" sz="1800" b="1" i="0" u="none" strike="noStrike" cap="none" dirty="0">
                <a:solidFill>
                  <a:srgbClr val="000000"/>
                </a:solidFill>
                <a:latin typeface="Arial"/>
                <a:ea typeface="Arial"/>
                <a:cs typeface="Arial"/>
                <a:sym typeface="Arial"/>
              </a:rPr>
              <a:t>b</a:t>
            </a:r>
            <a:r>
              <a:rPr lang="en-GB" sz="1800" b="0" i="0" u="none" strike="noStrike" cap="none" dirty="0">
                <a:solidFill>
                  <a:srgbClr val="000000"/>
                </a:solidFill>
                <a:latin typeface="Arial"/>
                <a:ea typeface="Arial"/>
                <a:cs typeface="Arial"/>
                <a:sym typeface="Arial"/>
              </a:rPr>
              <a:t> do not show any drift in the assay over time, compounds c and d show a small amount of time dependency.</a:t>
            </a:r>
            <a:endParaRPr dirty="0"/>
          </a:p>
          <a:p>
            <a:pPr marL="285750" marR="0" lvl="0" indent="-285750" algn="l" rtl="0">
              <a:lnSpc>
                <a:spcPct val="100000"/>
              </a:lnSpc>
              <a:spcBef>
                <a:spcPts val="600"/>
              </a:spcBef>
              <a:spcAft>
                <a:spcPts val="0"/>
              </a:spcAft>
              <a:buClr>
                <a:srgbClr val="000000"/>
              </a:buClr>
              <a:buSzPts val="1800"/>
              <a:buFont typeface="Courier New"/>
              <a:buChar char="●"/>
            </a:pPr>
            <a:r>
              <a:rPr lang="en-GB" sz="1800" b="0" i="0" u="none" strike="noStrike" cap="none" dirty="0">
                <a:solidFill>
                  <a:srgbClr val="000000"/>
                </a:solidFill>
                <a:latin typeface="Arial"/>
                <a:ea typeface="Arial"/>
                <a:cs typeface="Arial"/>
                <a:sym typeface="Arial"/>
              </a:rPr>
              <a:t>All distributions are skewed from a normal distribution</a:t>
            </a:r>
            <a:endParaRPr dirty="0"/>
          </a:p>
          <a:p>
            <a:pPr marL="285750" marR="0" lvl="0" indent="-285750" algn="l" rtl="0">
              <a:lnSpc>
                <a:spcPct val="100000"/>
              </a:lnSpc>
              <a:spcBef>
                <a:spcPts val="600"/>
              </a:spcBef>
              <a:spcAft>
                <a:spcPts val="0"/>
              </a:spcAft>
              <a:buClr>
                <a:srgbClr val="000000"/>
              </a:buClr>
              <a:buSzPts val="1800"/>
              <a:buFont typeface="Courier New"/>
              <a:buChar char="●"/>
            </a:pPr>
            <a:r>
              <a:rPr lang="en-GB" sz="1800" b="0" i="0" u="none" strike="noStrike" cap="none" dirty="0">
                <a:solidFill>
                  <a:srgbClr val="000000"/>
                </a:solidFill>
                <a:latin typeface="Arial"/>
                <a:ea typeface="Arial"/>
                <a:cs typeface="Arial"/>
                <a:sym typeface="Arial"/>
              </a:rPr>
              <a:t>The excess </a:t>
            </a:r>
            <a:r>
              <a:rPr lang="en-GB" sz="1800" dirty="0"/>
              <a:t>kurtosis</a:t>
            </a:r>
            <a:r>
              <a:rPr lang="en-GB" sz="1800" b="0" i="0" u="none" strike="noStrike" cap="none" dirty="0">
                <a:solidFill>
                  <a:srgbClr val="000000"/>
                </a:solidFill>
                <a:latin typeface="Arial"/>
                <a:ea typeface="Arial"/>
                <a:cs typeface="Arial"/>
                <a:sym typeface="Arial"/>
              </a:rPr>
              <a:t> is positive, meaning that compared to a normal distribution, the tails are longer and heavier.</a:t>
            </a:r>
            <a:endParaRPr dirty="0"/>
          </a:p>
        </p:txBody>
      </p:sp>
      <p:sp>
        <p:nvSpPr>
          <p:cNvPr id="99" name="Google Shape;99;g134476e679b_0_19"/>
          <p:cNvSpPr txBox="1"/>
          <p:nvPr/>
        </p:nvSpPr>
        <p:spPr>
          <a:xfrm>
            <a:off x="0" y="6434255"/>
            <a:ext cx="5954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dk1"/>
                </a:solidFill>
                <a:latin typeface="Calibri"/>
                <a:ea typeface="Calibri"/>
                <a:cs typeface="Calibri"/>
                <a:sym typeface="Calibri"/>
              </a:rPr>
              <a:t>S. Wan </a:t>
            </a:r>
            <a:r>
              <a:rPr lang="en-GB" sz="1800" i="1" dirty="0">
                <a:solidFill>
                  <a:schemeClr val="dk1"/>
                </a:solidFill>
                <a:latin typeface="Calibri"/>
                <a:ea typeface="Calibri"/>
                <a:cs typeface="Calibri"/>
                <a:sym typeface="Calibri"/>
              </a:rPr>
              <a:t>et al</a:t>
            </a:r>
            <a:r>
              <a:rPr lang="en-GB" sz="1800" dirty="0">
                <a:solidFill>
                  <a:schemeClr val="dk1"/>
                </a:solidFill>
                <a:latin typeface="Calibri"/>
                <a:ea typeface="Calibri"/>
                <a:cs typeface="Calibri"/>
                <a:sym typeface="Calibri"/>
              </a:rPr>
              <a:t>., J. Chem. Inf. Model., </a:t>
            </a:r>
            <a:r>
              <a:rPr lang="en-GB" sz="1800" b="1" dirty="0">
                <a:solidFill>
                  <a:schemeClr val="dk1"/>
                </a:solidFill>
                <a:latin typeface="Calibri"/>
                <a:ea typeface="Calibri"/>
                <a:cs typeface="Calibri"/>
                <a:sym typeface="Calibri"/>
              </a:rPr>
              <a:t>62</a:t>
            </a:r>
            <a:r>
              <a:rPr lang="en-GB" sz="1800" dirty="0">
                <a:solidFill>
                  <a:schemeClr val="dk1"/>
                </a:solidFill>
                <a:latin typeface="Calibri"/>
                <a:ea typeface="Calibri"/>
                <a:cs typeface="Calibri"/>
                <a:sym typeface="Calibri"/>
              </a:rPr>
              <a:t>, 2561-2570 (2022)</a:t>
            </a:r>
            <a:endParaRPr dirty="0"/>
          </a:p>
        </p:txBody>
      </p:sp>
      <p:sp>
        <p:nvSpPr>
          <p:cNvPr id="2" name="Slide Number Placeholder 1">
            <a:extLst>
              <a:ext uri="{FF2B5EF4-FFF2-40B4-BE49-F238E27FC236}">
                <a16:creationId xmlns:a16="http://schemas.microsoft.com/office/drawing/2014/main" id="{EF997310-B8D2-0C4B-8D90-5F46FBF8CA69}"/>
              </a:ext>
            </a:extLst>
          </p:cNvPr>
          <p:cNvSpPr>
            <a:spLocks noGrp="1"/>
          </p:cNvSpPr>
          <p:nvPr>
            <p:ph type="sldNum" sz="quarter" idx="12"/>
          </p:nvPr>
        </p:nvSpPr>
        <p:spPr/>
        <p:txBody>
          <a:bodyPr/>
          <a:lstStyle/>
          <a:p>
            <a:fld id="{48F63A3B-78C7-47BE-AE5E-E10140E04643}" type="slidenum">
              <a:rPr lang="en-US" smtClean="0"/>
              <a:t>20</a:t>
            </a:fld>
            <a:endParaRPr lang="en-US" dirty="0"/>
          </a:p>
        </p:txBody>
      </p:sp>
    </p:spTree>
    <p:extLst>
      <p:ext uri="{BB962C8B-B14F-4D97-AF65-F5344CB8AC3E}">
        <p14:creationId xmlns:p14="http://schemas.microsoft.com/office/powerpoint/2010/main" val="2433472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CFF960-F2AA-A34B-81C8-090066CAE0FC}"/>
              </a:ext>
            </a:extLst>
          </p:cNvPr>
          <p:cNvPicPr>
            <a:picLocks noChangeAspect="1"/>
          </p:cNvPicPr>
          <p:nvPr/>
        </p:nvPicPr>
        <p:blipFill>
          <a:blip r:embed="rId2"/>
          <a:stretch>
            <a:fillRect/>
          </a:stretch>
        </p:blipFill>
        <p:spPr>
          <a:xfrm>
            <a:off x="108641" y="2071212"/>
            <a:ext cx="5852160" cy="3793067"/>
          </a:xfrm>
          <a:prstGeom prst="rect">
            <a:avLst/>
          </a:prstGeom>
        </p:spPr>
      </p:pic>
      <p:sp>
        <p:nvSpPr>
          <p:cNvPr id="8" name="Rectangle 7">
            <a:extLst>
              <a:ext uri="{FF2B5EF4-FFF2-40B4-BE49-F238E27FC236}">
                <a16:creationId xmlns:a16="http://schemas.microsoft.com/office/drawing/2014/main" id="{2185DB2E-1214-4E4E-ADAD-8FF33DA8905E}"/>
              </a:ext>
            </a:extLst>
          </p:cNvPr>
          <p:cNvSpPr/>
          <p:nvPr/>
        </p:nvSpPr>
        <p:spPr>
          <a:xfrm>
            <a:off x="108641" y="1298257"/>
            <a:ext cx="6096000" cy="369332"/>
          </a:xfrm>
          <a:prstGeom prst="rect">
            <a:avLst/>
          </a:prstGeom>
        </p:spPr>
        <p:txBody>
          <a:bodyPr>
            <a:spAutoFit/>
          </a:bodyPr>
          <a:lstStyle/>
          <a:p>
            <a:r>
              <a:rPr lang="en-GB" dirty="0"/>
              <a:t>Force fields used for molecular dynamics simulations</a:t>
            </a:r>
          </a:p>
        </p:txBody>
      </p:sp>
      <p:sp>
        <p:nvSpPr>
          <p:cNvPr id="9" name="Google Shape;96;g134476e679b_0_19">
            <a:extLst>
              <a:ext uri="{FF2B5EF4-FFF2-40B4-BE49-F238E27FC236}">
                <a16:creationId xmlns:a16="http://schemas.microsoft.com/office/drawing/2014/main" id="{871DC6AB-F63F-AB41-B663-69FA4F679244}"/>
              </a:ext>
            </a:extLst>
          </p:cNvPr>
          <p:cNvSpPr txBox="1">
            <a:spLocks/>
          </p:cNvSpPr>
          <p:nvPr/>
        </p:nvSpPr>
        <p:spPr>
          <a:xfrm>
            <a:off x="389990" y="0"/>
            <a:ext cx="1150737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UQ contribution from the interaction potential parameters</a:t>
            </a:r>
          </a:p>
        </p:txBody>
      </p:sp>
      <p:pic>
        <p:nvPicPr>
          <p:cNvPr id="6" name="Picture 5">
            <a:extLst>
              <a:ext uri="{FF2B5EF4-FFF2-40B4-BE49-F238E27FC236}">
                <a16:creationId xmlns:a16="http://schemas.microsoft.com/office/drawing/2014/main" id="{D8098165-76B7-FC46-B76C-C864515C6399}"/>
              </a:ext>
            </a:extLst>
          </p:cNvPr>
          <p:cNvPicPr>
            <a:picLocks noChangeAspect="1"/>
          </p:cNvPicPr>
          <p:nvPr/>
        </p:nvPicPr>
        <p:blipFill>
          <a:blip r:embed="rId3"/>
          <a:stretch>
            <a:fillRect/>
          </a:stretch>
        </p:blipFill>
        <p:spPr>
          <a:xfrm>
            <a:off x="6499432" y="3739143"/>
            <a:ext cx="5596890" cy="1972945"/>
          </a:xfrm>
          <a:prstGeom prst="rect">
            <a:avLst/>
          </a:prstGeom>
        </p:spPr>
      </p:pic>
      <p:pic>
        <p:nvPicPr>
          <p:cNvPr id="12" name="Main graphic">
            <a:extLst>
              <a:ext uri="{FF2B5EF4-FFF2-40B4-BE49-F238E27FC236}">
                <a16:creationId xmlns:a16="http://schemas.microsoft.com/office/drawing/2014/main" id="{CA58F0FE-AE58-AC44-BBDE-E2291C82AF18}"/>
              </a:ext>
            </a:extLst>
          </p:cNvPr>
          <p:cNvPicPr/>
          <p:nvPr/>
        </p:nvPicPr>
        <p:blipFill rotWithShape="1">
          <a:blip r:embed="rId4" cstate="hqprint">
            <a:extLst>
              <a:ext uri="{28A0092B-C50C-407E-A947-70E740481C1C}">
                <a14:useLocalDpi xmlns:a14="http://schemas.microsoft.com/office/drawing/2010/main"/>
              </a:ext>
            </a:extLst>
          </a:blip>
          <a:srcRect/>
          <a:stretch/>
        </p:blipFill>
        <p:spPr>
          <a:xfrm>
            <a:off x="6955962" y="1504592"/>
            <a:ext cx="1981200" cy="1817728"/>
          </a:xfrm>
          <a:prstGeom prst="rect">
            <a:avLst/>
          </a:prstGeom>
          <a:ln>
            <a:noFill/>
          </a:ln>
        </p:spPr>
      </p:pic>
      <p:pic>
        <p:nvPicPr>
          <p:cNvPr id="14" name="Picture 13">
            <a:extLst>
              <a:ext uri="{FF2B5EF4-FFF2-40B4-BE49-F238E27FC236}">
                <a16:creationId xmlns:a16="http://schemas.microsoft.com/office/drawing/2014/main" id="{1BDAFB87-CDF6-154F-A2AB-595488265006}"/>
              </a:ext>
            </a:extLst>
          </p:cNvPr>
          <p:cNvPicPr>
            <a:picLocks noChangeAspect="1"/>
          </p:cNvPicPr>
          <p:nvPr/>
        </p:nvPicPr>
        <p:blipFill>
          <a:blip r:embed="rId5"/>
          <a:stretch>
            <a:fillRect/>
          </a:stretch>
        </p:blipFill>
        <p:spPr>
          <a:xfrm>
            <a:off x="9442821" y="1411436"/>
            <a:ext cx="1897380" cy="1908810"/>
          </a:xfrm>
          <a:prstGeom prst="rect">
            <a:avLst/>
          </a:prstGeom>
        </p:spPr>
      </p:pic>
      <p:sp>
        <p:nvSpPr>
          <p:cNvPr id="15" name="Slide Number Placeholder 14">
            <a:extLst>
              <a:ext uri="{FF2B5EF4-FFF2-40B4-BE49-F238E27FC236}">
                <a16:creationId xmlns:a16="http://schemas.microsoft.com/office/drawing/2014/main" id="{24F6054C-22B7-6D46-B01E-4563921D7EC9}"/>
              </a:ext>
            </a:extLst>
          </p:cNvPr>
          <p:cNvSpPr>
            <a:spLocks noGrp="1"/>
          </p:cNvSpPr>
          <p:nvPr>
            <p:ph type="sldNum" sz="quarter" idx="12"/>
          </p:nvPr>
        </p:nvSpPr>
        <p:spPr/>
        <p:txBody>
          <a:bodyPr/>
          <a:lstStyle/>
          <a:p>
            <a:fld id="{48F63A3B-78C7-47BE-AE5E-E10140E04643}" type="slidenum">
              <a:rPr lang="en-US" smtClean="0"/>
              <a:t>21</a:t>
            </a:fld>
            <a:endParaRPr lang="en-US"/>
          </a:p>
        </p:txBody>
      </p:sp>
    </p:spTree>
    <p:extLst>
      <p:ext uri="{BB962C8B-B14F-4D97-AF65-F5344CB8AC3E}">
        <p14:creationId xmlns:p14="http://schemas.microsoft.com/office/powerpoint/2010/main" val="268313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6;g134476e679b_0_19">
            <a:extLst>
              <a:ext uri="{FF2B5EF4-FFF2-40B4-BE49-F238E27FC236}">
                <a16:creationId xmlns:a16="http://schemas.microsoft.com/office/drawing/2014/main" id="{03DCC90F-DBFF-5B43-8599-DA7060A65866}"/>
              </a:ext>
            </a:extLst>
          </p:cNvPr>
          <p:cNvSpPr txBox="1">
            <a:spLocks/>
          </p:cNvSpPr>
          <p:nvPr/>
        </p:nvSpPr>
        <p:spPr>
          <a:xfrm>
            <a:off x="389990" y="0"/>
            <a:ext cx="1150737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Epistemic vs aleatoric uncertainty </a:t>
            </a:r>
          </a:p>
        </p:txBody>
      </p:sp>
      <p:pic>
        <p:nvPicPr>
          <p:cNvPr id="6" name="Picture 5">
            <a:extLst>
              <a:ext uri="{FF2B5EF4-FFF2-40B4-BE49-F238E27FC236}">
                <a16:creationId xmlns:a16="http://schemas.microsoft.com/office/drawing/2014/main" id="{E0A6D535-C791-144C-9566-FE6831AB41B4}"/>
              </a:ext>
            </a:extLst>
          </p:cNvPr>
          <p:cNvPicPr>
            <a:picLocks noChangeAspect="1"/>
          </p:cNvPicPr>
          <p:nvPr/>
        </p:nvPicPr>
        <p:blipFill>
          <a:blip r:embed="rId2"/>
          <a:stretch>
            <a:fillRect/>
          </a:stretch>
        </p:blipFill>
        <p:spPr>
          <a:xfrm>
            <a:off x="0" y="776487"/>
            <a:ext cx="5486400" cy="2468880"/>
          </a:xfrm>
          <a:prstGeom prst="rect">
            <a:avLst/>
          </a:prstGeom>
        </p:spPr>
      </p:pic>
      <p:pic>
        <p:nvPicPr>
          <p:cNvPr id="8" name="Picture 7">
            <a:extLst>
              <a:ext uri="{FF2B5EF4-FFF2-40B4-BE49-F238E27FC236}">
                <a16:creationId xmlns:a16="http://schemas.microsoft.com/office/drawing/2014/main" id="{2270E129-2E19-924C-AAB4-F15A3C6B695D}"/>
              </a:ext>
            </a:extLst>
          </p:cNvPr>
          <p:cNvPicPr>
            <a:picLocks noChangeAspect="1"/>
          </p:cNvPicPr>
          <p:nvPr/>
        </p:nvPicPr>
        <p:blipFill>
          <a:blip r:embed="rId3"/>
          <a:stretch>
            <a:fillRect/>
          </a:stretch>
        </p:blipFill>
        <p:spPr>
          <a:xfrm>
            <a:off x="6410960" y="776487"/>
            <a:ext cx="5486400" cy="2468880"/>
          </a:xfrm>
          <a:prstGeom prst="rect">
            <a:avLst/>
          </a:prstGeom>
        </p:spPr>
      </p:pic>
      <p:pic>
        <p:nvPicPr>
          <p:cNvPr id="10" name="Picture 9">
            <a:extLst>
              <a:ext uri="{FF2B5EF4-FFF2-40B4-BE49-F238E27FC236}">
                <a16:creationId xmlns:a16="http://schemas.microsoft.com/office/drawing/2014/main" id="{B1244297-8FC2-9140-8BE2-4F9879FCE4BF}"/>
              </a:ext>
            </a:extLst>
          </p:cNvPr>
          <p:cNvPicPr>
            <a:picLocks noChangeAspect="1"/>
          </p:cNvPicPr>
          <p:nvPr/>
        </p:nvPicPr>
        <p:blipFill>
          <a:blip r:embed="rId4"/>
          <a:stretch>
            <a:fillRect/>
          </a:stretch>
        </p:blipFill>
        <p:spPr>
          <a:xfrm>
            <a:off x="6410960" y="3665809"/>
            <a:ext cx="5486400" cy="2468880"/>
          </a:xfrm>
          <a:prstGeom prst="rect">
            <a:avLst/>
          </a:prstGeom>
        </p:spPr>
      </p:pic>
      <p:pic>
        <p:nvPicPr>
          <p:cNvPr id="12" name="Picture 11">
            <a:extLst>
              <a:ext uri="{FF2B5EF4-FFF2-40B4-BE49-F238E27FC236}">
                <a16:creationId xmlns:a16="http://schemas.microsoft.com/office/drawing/2014/main" id="{852C0457-0BF3-7940-9A3D-49918EB132CC}"/>
              </a:ext>
            </a:extLst>
          </p:cNvPr>
          <p:cNvPicPr>
            <a:picLocks noChangeAspect="1"/>
          </p:cNvPicPr>
          <p:nvPr/>
        </p:nvPicPr>
        <p:blipFill>
          <a:blip r:embed="rId5"/>
          <a:stretch>
            <a:fillRect/>
          </a:stretch>
        </p:blipFill>
        <p:spPr>
          <a:xfrm>
            <a:off x="43126" y="3665809"/>
            <a:ext cx="5486400" cy="2468880"/>
          </a:xfrm>
          <a:prstGeom prst="rect">
            <a:avLst/>
          </a:prstGeom>
        </p:spPr>
      </p:pic>
      <p:sp>
        <p:nvSpPr>
          <p:cNvPr id="13" name="Rectangle 12">
            <a:extLst>
              <a:ext uri="{FF2B5EF4-FFF2-40B4-BE49-F238E27FC236}">
                <a16:creationId xmlns:a16="http://schemas.microsoft.com/office/drawing/2014/main" id="{2D7AFBFB-607B-FD49-84B7-0802CFE65E9A}"/>
              </a:ext>
            </a:extLst>
          </p:cNvPr>
          <p:cNvSpPr/>
          <p:nvPr/>
        </p:nvSpPr>
        <p:spPr>
          <a:xfrm>
            <a:off x="1310016" y="3189947"/>
            <a:ext cx="2351926" cy="338554"/>
          </a:xfrm>
          <a:prstGeom prst="rect">
            <a:avLst/>
          </a:prstGeom>
        </p:spPr>
        <p:txBody>
          <a:bodyPr wrap="none">
            <a:spAutoFit/>
          </a:bodyPr>
          <a:lstStyle/>
          <a:p>
            <a:r>
              <a:rPr lang="en-GB" sz="1600" b="1" dirty="0"/>
              <a:t>Epoxy resin, E output </a:t>
            </a:r>
          </a:p>
        </p:txBody>
      </p:sp>
      <p:sp>
        <p:nvSpPr>
          <p:cNvPr id="14" name="Rectangle 13">
            <a:extLst>
              <a:ext uri="{FF2B5EF4-FFF2-40B4-BE49-F238E27FC236}">
                <a16:creationId xmlns:a16="http://schemas.microsoft.com/office/drawing/2014/main" id="{89C452AE-3E95-A34C-B7BA-7E1A0448D191}"/>
              </a:ext>
            </a:extLst>
          </p:cNvPr>
          <p:cNvSpPr/>
          <p:nvPr/>
        </p:nvSpPr>
        <p:spPr>
          <a:xfrm>
            <a:off x="785833" y="6089741"/>
            <a:ext cx="3515706" cy="338554"/>
          </a:xfrm>
          <a:prstGeom prst="rect">
            <a:avLst/>
          </a:prstGeom>
        </p:spPr>
        <p:txBody>
          <a:bodyPr wrap="none">
            <a:spAutoFit/>
          </a:bodyPr>
          <a:lstStyle/>
          <a:p>
            <a:r>
              <a:rPr lang="en-GB" sz="1600" b="1" dirty="0"/>
              <a:t>Epoxy resin, Poisson ratio output </a:t>
            </a:r>
          </a:p>
        </p:txBody>
      </p:sp>
      <p:sp>
        <p:nvSpPr>
          <p:cNvPr id="15" name="Rectangle 14">
            <a:extLst>
              <a:ext uri="{FF2B5EF4-FFF2-40B4-BE49-F238E27FC236}">
                <a16:creationId xmlns:a16="http://schemas.microsoft.com/office/drawing/2014/main" id="{47D16471-3C83-9B47-873F-B0AB57648E10}"/>
              </a:ext>
            </a:extLst>
          </p:cNvPr>
          <p:cNvSpPr/>
          <p:nvPr/>
        </p:nvSpPr>
        <p:spPr>
          <a:xfrm>
            <a:off x="7809113" y="3189947"/>
            <a:ext cx="3079689" cy="338554"/>
          </a:xfrm>
          <a:prstGeom prst="rect">
            <a:avLst/>
          </a:prstGeom>
        </p:spPr>
        <p:txBody>
          <a:bodyPr wrap="none">
            <a:spAutoFit/>
          </a:bodyPr>
          <a:lstStyle/>
          <a:p>
            <a:r>
              <a:rPr lang="en-GB" sz="1600" b="1" dirty="0"/>
              <a:t>ESMACS binding free energy </a:t>
            </a:r>
          </a:p>
        </p:txBody>
      </p:sp>
      <p:sp>
        <p:nvSpPr>
          <p:cNvPr id="16" name="Rectangle 15">
            <a:extLst>
              <a:ext uri="{FF2B5EF4-FFF2-40B4-BE49-F238E27FC236}">
                <a16:creationId xmlns:a16="http://schemas.microsoft.com/office/drawing/2014/main" id="{958A92CB-D333-004B-8526-EA1E5F573C24}"/>
              </a:ext>
            </a:extLst>
          </p:cNvPr>
          <p:cNvSpPr/>
          <p:nvPr/>
        </p:nvSpPr>
        <p:spPr>
          <a:xfrm>
            <a:off x="7499733" y="6089741"/>
            <a:ext cx="3437159" cy="338554"/>
          </a:xfrm>
          <a:prstGeom prst="rect">
            <a:avLst/>
          </a:prstGeom>
        </p:spPr>
        <p:txBody>
          <a:bodyPr wrap="none">
            <a:spAutoFit/>
          </a:bodyPr>
          <a:lstStyle/>
          <a:p>
            <a:r>
              <a:rPr lang="en-GB" sz="1600" b="1" dirty="0"/>
              <a:t>TIES relative binding free energy </a:t>
            </a:r>
          </a:p>
        </p:txBody>
      </p:sp>
      <p:sp>
        <p:nvSpPr>
          <p:cNvPr id="17" name="Slide Number Placeholder 16">
            <a:extLst>
              <a:ext uri="{FF2B5EF4-FFF2-40B4-BE49-F238E27FC236}">
                <a16:creationId xmlns:a16="http://schemas.microsoft.com/office/drawing/2014/main" id="{D6948282-EBEE-B647-891F-9C608CCFF487}"/>
              </a:ext>
            </a:extLst>
          </p:cNvPr>
          <p:cNvSpPr>
            <a:spLocks noGrp="1"/>
          </p:cNvSpPr>
          <p:nvPr>
            <p:ph type="sldNum" sz="quarter" idx="12"/>
          </p:nvPr>
        </p:nvSpPr>
        <p:spPr/>
        <p:txBody>
          <a:bodyPr/>
          <a:lstStyle/>
          <a:p>
            <a:fld id="{48F63A3B-78C7-47BE-AE5E-E10140E04643}" type="slidenum">
              <a:rPr lang="en-US" smtClean="0"/>
              <a:t>22</a:t>
            </a:fld>
            <a:endParaRPr lang="en-US" dirty="0"/>
          </a:p>
        </p:txBody>
      </p:sp>
      <p:sp>
        <p:nvSpPr>
          <p:cNvPr id="2" name="Rectangle 1">
            <a:extLst>
              <a:ext uri="{FF2B5EF4-FFF2-40B4-BE49-F238E27FC236}">
                <a16:creationId xmlns:a16="http://schemas.microsoft.com/office/drawing/2014/main" id="{3E9F1951-04D2-BA4F-831C-8BF50527001D}"/>
              </a:ext>
            </a:extLst>
          </p:cNvPr>
          <p:cNvSpPr/>
          <p:nvPr/>
        </p:nvSpPr>
        <p:spPr>
          <a:xfrm>
            <a:off x="47674" y="6538912"/>
            <a:ext cx="11500479" cy="307777"/>
          </a:xfrm>
          <a:prstGeom prst="rect">
            <a:avLst/>
          </a:prstGeom>
        </p:spPr>
        <p:txBody>
          <a:bodyPr wrap="square">
            <a:spAutoFit/>
          </a:bodyPr>
          <a:lstStyle/>
          <a:p>
            <a:r>
              <a:rPr lang="en-GB" sz="1400" dirty="0">
                <a:cs typeface="Arial" panose="020B0604020202020204" pitchFamily="34" charset="0"/>
              </a:rPr>
              <a:t>W. </a:t>
            </a:r>
            <a:r>
              <a:rPr lang="en-GB" sz="1400" dirty="0" err="1">
                <a:cs typeface="Arial" panose="020B0604020202020204" pitchFamily="34" charset="0"/>
              </a:rPr>
              <a:t>Edeling</a:t>
            </a:r>
            <a:r>
              <a:rPr lang="en-GB" sz="1400" dirty="0">
                <a:cs typeface="Arial" panose="020B0604020202020204" pitchFamily="34" charset="0"/>
              </a:rPr>
              <a:t>, M. </a:t>
            </a:r>
            <a:r>
              <a:rPr lang="en-GB" sz="1400" dirty="0" err="1">
                <a:cs typeface="Arial" panose="020B0604020202020204" pitchFamily="34" charset="0"/>
              </a:rPr>
              <a:t>Vassaux</a:t>
            </a:r>
            <a:r>
              <a:rPr lang="en-GB" sz="1400" dirty="0">
                <a:cs typeface="Arial" panose="020B0604020202020204" pitchFamily="34" charset="0"/>
              </a:rPr>
              <a:t>, Y. Yang, S. Wan, S. </a:t>
            </a:r>
            <a:r>
              <a:rPr lang="en-GB" sz="1400" dirty="0" err="1">
                <a:cs typeface="Arial" panose="020B0604020202020204" pitchFamily="34" charset="0"/>
              </a:rPr>
              <a:t>Guillas</a:t>
            </a:r>
            <a:r>
              <a:rPr lang="en-GB" sz="1400" dirty="0">
                <a:cs typeface="Arial" panose="020B0604020202020204" pitchFamily="34" charset="0"/>
              </a:rPr>
              <a:t>, P.V. Coveney </a:t>
            </a:r>
            <a:r>
              <a:rPr lang="en-GB" sz="1400" i="1" dirty="0" err="1"/>
              <a:t>npj</a:t>
            </a:r>
            <a:r>
              <a:rPr lang="en-GB" sz="1400" i="1" dirty="0"/>
              <a:t> </a:t>
            </a:r>
            <a:r>
              <a:rPr lang="en-GB" sz="1400" i="1" dirty="0" err="1"/>
              <a:t>Comput</a:t>
            </a:r>
            <a:r>
              <a:rPr lang="en-GB" sz="1400" i="1" dirty="0"/>
              <a:t>. Mater.</a:t>
            </a:r>
            <a:r>
              <a:rPr lang="en-GB" sz="1400" dirty="0"/>
              <a:t> 10, 87 (2024) </a:t>
            </a:r>
          </a:p>
        </p:txBody>
      </p:sp>
    </p:spTree>
    <p:extLst>
      <p:ext uri="{BB962C8B-B14F-4D97-AF65-F5344CB8AC3E}">
        <p14:creationId xmlns:p14="http://schemas.microsoft.com/office/powerpoint/2010/main" val="776687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0900BE-232A-A443-B8A1-D7E296B29427}"/>
              </a:ext>
            </a:extLst>
          </p:cNvPr>
          <p:cNvSpPr>
            <a:spLocks noGrp="1"/>
          </p:cNvSpPr>
          <p:nvPr>
            <p:ph type="sldNum" sz="quarter" idx="12"/>
          </p:nvPr>
        </p:nvSpPr>
        <p:spPr/>
        <p:txBody>
          <a:bodyPr/>
          <a:lstStyle/>
          <a:p>
            <a:fld id="{48F63A3B-78C7-47BE-AE5E-E10140E04643}" type="slidenum">
              <a:rPr lang="en-US" smtClean="0"/>
              <a:t>23</a:t>
            </a:fld>
            <a:endParaRPr lang="en-US" dirty="0"/>
          </a:p>
        </p:txBody>
      </p:sp>
      <p:sp>
        <p:nvSpPr>
          <p:cNvPr id="5" name="Google Shape;96;g134476e679b_0_19">
            <a:extLst>
              <a:ext uri="{FF2B5EF4-FFF2-40B4-BE49-F238E27FC236}">
                <a16:creationId xmlns:a16="http://schemas.microsoft.com/office/drawing/2014/main" id="{5801459D-719A-E043-AB98-F516B87C29F7}"/>
              </a:ext>
            </a:extLst>
          </p:cNvPr>
          <p:cNvSpPr txBox="1">
            <a:spLocks/>
          </p:cNvSpPr>
          <p:nvPr/>
        </p:nvSpPr>
        <p:spPr>
          <a:xfrm>
            <a:off x="304800" y="172720"/>
            <a:ext cx="1226312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2800" b="1" dirty="0">
                <a:latin typeface="Arial" panose="020B0604020202020204" pitchFamily="34" charset="0"/>
                <a:cs typeface="Arial" panose="020B0604020202020204" pitchFamily="34" charset="0"/>
              </a:rPr>
              <a:t>Deep Active Subspace &amp; gradient Kernel Dimension Reduction  </a:t>
            </a:r>
          </a:p>
        </p:txBody>
      </p:sp>
      <p:sp>
        <p:nvSpPr>
          <p:cNvPr id="9" name="Rectangle 8">
            <a:extLst>
              <a:ext uri="{FF2B5EF4-FFF2-40B4-BE49-F238E27FC236}">
                <a16:creationId xmlns:a16="http://schemas.microsoft.com/office/drawing/2014/main" id="{18CD47A8-D544-BB45-A654-21BE30F8C3A6}"/>
              </a:ext>
            </a:extLst>
          </p:cNvPr>
          <p:cNvSpPr/>
          <p:nvPr/>
        </p:nvSpPr>
        <p:spPr>
          <a:xfrm>
            <a:off x="522222" y="956935"/>
            <a:ext cx="11147556" cy="3447098"/>
          </a:xfrm>
          <a:prstGeom prst="rect">
            <a:avLst/>
          </a:prstGeom>
        </p:spPr>
        <p:txBody>
          <a:bodyPr wrap="square">
            <a:spAutoFit/>
          </a:bodyPr>
          <a:lstStyle/>
          <a:p>
            <a:pPr>
              <a:spcAft>
                <a:spcPts val="600"/>
              </a:spcAft>
            </a:pPr>
            <a:r>
              <a:rPr lang="en-GB" sz="2400" b="1" dirty="0">
                <a:latin typeface="Calibri" panose="020F0502020204030204" pitchFamily="34" charset="0"/>
              </a:rPr>
              <a:t>In our molecular dynamics study, we apply both DAS and </a:t>
            </a:r>
            <a:r>
              <a:rPr lang="en-GB" sz="2400" b="1" dirty="0" err="1">
                <a:latin typeface="Calibri" panose="020F0502020204030204" pitchFamily="34" charset="0"/>
              </a:rPr>
              <a:t>gKDR</a:t>
            </a:r>
            <a:r>
              <a:rPr lang="en-GB" sz="2400" b="1" dirty="0">
                <a:latin typeface="Calibri" panose="020F0502020204030204" pitchFamily="34" charset="0"/>
              </a:rPr>
              <a:t> to handle:</a:t>
            </a:r>
          </a:p>
          <a:p>
            <a:pPr>
              <a:spcAft>
                <a:spcPts val="600"/>
              </a:spcAft>
            </a:pPr>
            <a:endParaRPr lang="en-GB" sz="2400" dirty="0"/>
          </a:p>
          <a:p>
            <a:pPr marL="758825" indent="-346075">
              <a:spcAft>
                <a:spcPts val="600"/>
              </a:spcAft>
              <a:buFont typeface="+mj-lt"/>
              <a:buAutoNum type="arabicPeriod"/>
            </a:pPr>
            <a:r>
              <a:rPr lang="en-GB" sz="2000" b="1" dirty="0">
                <a:latin typeface="Calibri" panose="020F0502020204030204" pitchFamily="34" charset="0"/>
              </a:rPr>
              <a:t>Dimension Reduction</a:t>
            </a:r>
            <a:r>
              <a:rPr lang="en-GB" sz="2000" dirty="0">
                <a:latin typeface="Calibri" panose="020F0502020204030204" pitchFamily="34" charset="0"/>
              </a:rPr>
              <a:t> : Reduces the parameter space from dimensions N &gt; 100 to 1</a:t>
            </a:r>
            <a:r>
              <a:rPr lang="en-GB" sz="2000" b="1" dirty="0">
                <a:latin typeface="Calibri" panose="020F0502020204030204" pitchFamily="34" charset="0"/>
              </a:rPr>
              <a:t> </a:t>
            </a:r>
          </a:p>
          <a:p>
            <a:pPr marL="758825" indent="-346075">
              <a:spcAft>
                <a:spcPts val="600"/>
              </a:spcAft>
              <a:buFont typeface="+mj-lt"/>
              <a:buAutoNum type="arabicPeriod"/>
            </a:pPr>
            <a:endParaRPr lang="en-GB" sz="2000" b="1" dirty="0">
              <a:latin typeface="Calibri" panose="020F0502020204030204" pitchFamily="34" charset="0"/>
            </a:endParaRPr>
          </a:p>
          <a:p>
            <a:pPr marL="758825" indent="-346075">
              <a:spcAft>
                <a:spcPts val="600"/>
              </a:spcAft>
              <a:buFont typeface="+mj-lt"/>
              <a:buAutoNum type="arabicPeriod"/>
            </a:pPr>
            <a:r>
              <a:rPr lang="en-GB" sz="2000" b="1" dirty="0">
                <a:latin typeface="Calibri" panose="020F0502020204030204" pitchFamily="34" charset="0"/>
              </a:rPr>
              <a:t>Sensitivity Analysis:</a:t>
            </a:r>
            <a:r>
              <a:rPr lang="en-GB" sz="2000" dirty="0">
                <a:latin typeface="Calibri" panose="020F0502020204030204" pitchFamily="34" charset="0"/>
              </a:rPr>
              <a:t> the popular derivative-based sensitivity index can be estimated by projecting the eigenvalues back to each input parameter </a:t>
            </a:r>
          </a:p>
          <a:p>
            <a:pPr marL="758825" indent="-346075">
              <a:spcAft>
                <a:spcPts val="600"/>
              </a:spcAft>
              <a:buFont typeface="+mj-lt"/>
              <a:buAutoNum type="arabicPeriod"/>
            </a:pPr>
            <a:endParaRPr lang="en-GB" sz="2000" dirty="0">
              <a:latin typeface="Calibri" panose="020F0502020204030204" pitchFamily="34" charset="0"/>
            </a:endParaRPr>
          </a:p>
          <a:p>
            <a:pPr marL="758825" indent="-346075">
              <a:spcAft>
                <a:spcPts val="600"/>
              </a:spcAft>
              <a:buFont typeface="+mj-lt"/>
              <a:buAutoNum type="arabicPeriod"/>
            </a:pPr>
            <a:r>
              <a:rPr lang="en-GB" sz="2000" b="1" dirty="0">
                <a:latin typeface="Calibri" panose="020F0502020204030204" pitchFamily="34" charset="0"/>
              </a:rPr>
              <a:t>Surrogate Modelling</a:t>
            </a:r>
            <a:r>
              <a:rPr lang="en-GB" sz="2000" dirty="0">
                <a:latin typeface="Calibri" panose="020F0502020204030204" pitchFamily="34" charset="0"/>
              </a:rPr>
              <a:t> used in </a:t>
            </a:r>
            <a:r>
              <a:rPr lang="en-GB" sz="2000" dirty="0" err="1">
                <a:latin typeface="Calibri" panose="020F0502020204030204" pitchFamily="34" charset="0"/>
              </a:rPr>
              <a:t>gKDR</a:t>
            </a:r>
            <a:r>
              <a:rPr lang="en-GB" sz="2000" b="1" dirty="0">
                <a:latin typeface="Calibri" panose="020F0502020204030204" pitchFamily="34" charset="0"/>
              </a:rPr>
              <a:t> </a:t>
            </a:r>
            <a:r>
              <a:rPr lang="en-GB" sz="2000" dirty="0">
                <a:latin typeface="Calibri" panose="020F0502020204030204" pitchFamily="34" charset="0"/>
              </a:rPr>
              <a:t>with Gaussian Processes to infer the uncertainty; in DAS we use a feedforward neural network</a:t>
            </a:r>
            <a:endParaRPr lang="en-GB" sz="2000" dirty="0">
              <a:effectLst/>
              <a:latin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16F23B6-C6FD-9B49-98A1-5A4F36E3D6FF}"/>
                  </a:ext>
                </a:extLst>
              </p:cNvPr>
              <p:cNvSpPr txBox="1"/>
              <p:nvPr/>
            </p:nvSpPr>
            <p:spPr>
              <a:xfrm>
                <a:off x="522222" y="4602024"/>
                <a:ext cx="11309132" cy="1754326"/>
              </a:xfrm>
              <a:prstGeom prst="rect">
                <a:avLst/>
              </a:prstGeom>
              <a:noFill/>
            </p:spPr>
            <p:txBody>
              <a:bodyPr wrap="square" rtlCol="0">
                <a:spAutoFit/>
              </a:bodyPr>
              <a:lstStyle/>
              <a:p>
                <a:endParaRPr lang="en-US" dirty="0"/>
              </a:p>
              <a:p>
                <a:r>
                  <a:rPr lang="en-US" dirty="0"/>
                  <a:t>In the original active subspace method, a similar projection matrix </a:t>
                </a:r>
                <a14:m>
                  <m:oMath xmlns:m="http://schemas.openxmlformats.org/officeDocument/2006/math">
                    <m:r>
                      <a:rPr lang="en-GB" b="0" i="1" smtClean="0">
                        <a:latin typeface="Cambria Math" panose="02040503050406030204" pitchFamily="18" charset="0"/>
                      </a:rPr>
                      <m:t>𝑃</m:t>
                    </m:r>
                  </m:oMath>
                </a14:m>
                <a:r>
                  <a:rPr lang="en-US" dirty="0"/>
                  <a:t> is computed by the eigen-decomposition of the </a:t>
                </a:r>
                <a:r>
                  <a:rPr lang="en-GB" dirty="0"/>
                  <a:t>covariance of the gradient vector </a:t>
                </a:r>
                <a14:m>
                  <m:oMath xmlns:m="http://schemas.openxmlformats.org/officeDocument/2006/math">
                    <m:r>
                      <a:rPr lang="en-GB" b="0" i="1" smtClean="0">
                        <a:latin typeface="Cambria Math" panose="02040503050406030204" pitchFamily="18" charset="0"/>
                      </a:rPr>
                      <m:t>𝐶</m:t>
                    </m:r>
                    <m:r>
                      <a:rPr lang="en-GB" b="0" i="1" smtClean="0">
                        <a:latin typeface="Cambria Math" panose="02040503050406030204" pitchFamily="18" charset="0"/>
                      </a:rPr>
                      <m:t>=</m:t>
                    </m:r>
                    <m:r>
                      <a:rPr lang="en-GB" b="0" i="1" smtClean="0">
                        <a:latin typeface="Cambria Math" panose="02040503050406030204" pitchFamily="18" charset="0"/>
                      </a:rPr>
                      <m:t>𝐸</m:t>
                    </m:r>
                    <m:r>
                      <a:rPr lang="en-GB" b="0" i="1" smtClean="0">
                        <a:latin typeface="Cambria Math" panose="02040503050406030204" pitchFamily="18" charset="0"/>
                      </a:rPr>
                      <m:t>(</m:t>
                    </m:r>
                    <m:r>
                      <m:rPr>
                        <m:sty m:val="p"/>
                      </m:rPr>
                      <a:rPr lang="en-GB" b="0" i="0" smtClean="0">
                        <a:latin typeface="Cambria Math" panose="02040503050406030204" pitchFamily="18" charset="0"/>
                      </a:rPr>
                      <m:t>∇</m:t>
                    </m:r>
                    <m:r>
                      <a:rPr lang="en-GB" b="0" i="1" smtClean="0">
                        <a:latin typeface="Cambria Math" panose="02040503050406030204" pitchFamily="18" charset="0"/>
                      </a:rPr>
                      <m:t>𝑓</m:t>
                    </m:r>
                    <m:r>
                      <m:rPr>
                        <m:sty m:val="p"/>
                      </m:rPr>
                      <a:rPr lang="en-GB" b="0" i="0"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𝑓</m:t>
                        </m:r>
                      </m:e>
                      <m:sup>
                        <m:r>
                          <a:rPr lang="en-GB" b="0" i="1" smtClean="0">
                            <a:latin typeface="Cambria Math" panose="02040503050406030204" pitchFamily="18" charset="0"/>
                          </a:rPr>
                          <m:t>𝑇</m:t>
                        </m:r>
                      </m:sup>
                    </m:sSup>
                    <m:r>
                      <a:rPr lang="en-GB" b="0" i="1" smtClean="0">
                        <a:latin typeface="Cambria Math" panose="02040503050406030204" pitchFamily="18" charset="0"/>
                      </a:rPr>
                      <m:t>)</m:t>
                    </m:r>
                  </m:oMath>
                </a14:m>
                <a:r>
                  <a:rPr lang="en-GB" dirty="0"/>
                  <a:t>.</a:t>
                </a:r>
              </a:p>
              <a:p>
                <a:endParaRPr lang="en-GB" dirty="0"/>
              </a:p>
              <a:p>
                <a:r>
                  <a:rPr lang="en-GB" dirty="0"/>
                  <a:t>With kernel embedding we recover the covariance of the gradient vector in a derivative-free way as in DAS.</a:t>
                </a:r>
              </a:p>
              <a:p>
                <a:r>
                  <a:rPr lang="en-US" dirty="0"/>
                  <a:t>  </a:t>
                </a:r>
              </a:p>
            </p:txBody>
          </p:sp>
        </mc:Choice>
        <mc:Fallback xmlns="">
          <p:sp>
            <p:nvSpPr>
              <p:cNvPr id="7" name="TextBox 6">
                <a:extLst>
                  <a:ext uri="{FF2B5EF4-FFF2-40B4-BE49-F238E27FC236}">
                    <a16:creationId xmlns:a16="http://schemas.microsoft.com/office/drawing/2014/main" id="{F16F23B6-C6FD-9B49-98A1-5A4F36E3D6FF}"/>
                  </a:ext>
                </a:extLst>
              </p:cNvPr>
              <p:cNvSpPr txBox="1">
                <a:spLocks noRot="1" noChangeAspect="1" noMove="1" noResize="1" noEditPoints="1" noAdjustHandles="1" noChangeArrowheads="1" noChangeShapeType="1" noTextEdit="1"/>
              </p:cNvSpPr>
              <p:nvPr/>
            </p:nvSpPr>
            <p:spPr>
              <a:xfrm>
                <a:off x="522222" y="4602024"/>
                <a:ext cx="11309132" cy="1754326"/>
              </a:xfrm>
              <a:prstGeom prst="rect">
                <a:avLst/>
              </a:prstGeom>
              <a:blipFill>
                <a:blip r:embed="rId2"/>
                <a:stretch>
                  <a:fillRect l="-561"/>
                </a:stretch>
              </a:blipFill>
            </p:spPr>
            <p:txBody>
              <a:bodyPr/>
              <a:lstStyle/>
              <a:p>
                <a:r>
                  <a:rPr lang="en-US">
                    <a:noFill/>
                  </a:rPr>
                  <a:t> </a:t>
                </a:r>
              </a:p>
            </p:txBody>
          </p:sp>
        </mc:Fallback>
      </mc:AlternateContent>
    </p:spTree>
    <p:extLst>
      <p:ext uri="{BB962C8B-B14F-4D97-AF65-F5344CB8AC3E}">
        <p14:creationId xmlns:p14="http://schemas.microsoft.com/office/powerpoint/2010/main" val="3198741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a:picLocks noChangeAspect="1"/>
          </p:cNvPicPr>
          <p:nvPr/>
        </p:nvPicPr>
        <p:blipFill rotWithShape="1">
          <a:blip r:embed="rId3">
            <a:alphaModFix/>
          </a:blip>
          <a:srcRect l="8181" r="14973"/>
          <a:stretch/>
        </p:blipFill>
        <p:spPr>
          <a:xfrm>
            <a:off x="540324" y="2811173"/>
            <a:ext cx="3974533" cy="4076700"/>
          </a:xfrm>
          <a:prstGeom prst="rect">
            <a:avLst/>
          </a:prstGeom>
          <a:noFill/>
          <a:ln>
            <a:noFill/>
          </a:ln>
        </p:spPr>
      </p:pic>
      <p:sp>
        <p:nvSpPr>
          <p:cNvPr id="56" name="Google Shape;56;p13"/>
          <p:cNvSpPr txBox="1"/>
          <p:nvPr/>
        </p:nvSpPr>
        <p:spPr>
          <a:xfrm>
            <a:off x="244147" y="827026"/>
            <a:ext cx="5741017" cy="3481739"/>
          </a:xfrm>
          <a:prstGeom prst="rect">
            <a:avLst/>
          </a:prstGeom>
          <a:noFill/>
          <a:ln>
            <a:noFill/>
          </a:ln>
        </p:spPr>
        <p:txBody>
          <a:bodyPr spcFirstLastPara="1" wrap="square" lIns="121900" tIns="121900" rIns="121900" bIns="121900" anchor="t" anchorCtr="0">
            <a:noAutofit/>
          </a:bodyPr>
          <a:lstStyle/>
          <a:p>
            <a:pPr>
              <a:spcBef>
                <a:spcPts val="0"/>
              </a:spcBef>
              <a:spcAft>
                <a:spcPts val="600"/>
              </a:spcAft>
            </a:pPr>
            <a:r>
              <a:rPr lang="en" sz="2000" b="1" dirty="0">
                <a:solidFill>
                  <a:schemeClr val="dk2"/>
                </a:solidFill>
              </a:rPr>
              <a:t>Goal: </a:t>
            </a:r>
            <a:r>
              <a:rPr lang="en" sz="2000" dirty="0">
                <a:solidFill>
                  <a:schemeClr val="dk2"/>
                </a:solidFill>
              </a:rPr>
              <a:t>Find rotated coordinate axes in high-dimensional input space </a:t>
            </a:r>
            <a:r>
              <a:rPr lang="en" sz="2000" b="1" dirty="0">
                <a:solidFill>
                  <a:schemeClr val="dk2"/>
                </a:solidFill>
              </a:rPr>
              <a:t>x </a:t>
            </a:r>
            <a:r>
              <a:rPr lang="en" sz="2000" dirty="0">
                <a:solidFill>
                  <a:schemeClr val="dk2"/>
                </a:solidFill>
              </a:rPr>
              <a:t>that:</a:t>
            </a:r>
            <a:endParaRPr sz="2000" dirty="0">
              <a:solidFill>
                <a:schemeClr val="dk2"/>
              </a:solidFill>
            </a:endParaRPr>
          </a:p>
          <a:p>
            <a:pPr marL="514350" indent="-334963">
              <a:spcBef>
                <a:spcPts val="0"/>
              </a:spcBef>
              <a:spcAft>
                <a:spcPts val="600"/>
              </a:spcAft>
              <a:buFont typeface="+mj-lt"/>
              <a:buAutoNum type="romanUcPeriod"/>
            </a:pPr>
            <a:r>
              <a:rPr lang="en" sz="2000" dirty="0">
                <a:solidFill>
                  <a:schemeClr val="dk2"/>
                </a:solidFill>
              </a:rPr>
              <a:t>are low-dimensional</a:t>
            </a:r>
            <a:endParaRPr sz="2000" dirty="0">
              <a:solidFill>
                <a:schemeClr val="dk2"/>
              </a:solidFill>
            </a:endParaRPr>
          </a:p>
          <a:p>
            <a:pPr marL="514350" indent="-334963">
              <a:spcBef>
                <a:spcPts val="0"/>
              </a:spcBef>
              <a:spcAft>
                <a:spcPts val="600"/>
              </a:spcAft>
              <a:buFont typeface="+mj-lt"/>
              <a:buAutoNum type="romanUcPeriod"/>
            </a:pPr>
            <a:r>
              <a:rPr lang="en" sz="2000" dirty="0">
                <a:solidFill>
                  <a:schemeClr val="dk2"/>
                </a:solidFill>
              </a:rPr>
              <a:t>point in direction of largest  on-average variability of f(</a:t>
            </a:r>
            <a:r>
              <a:rPr lang="en" sz="2000" b="1" dirty="0">
                <a:solidFill>
                  <a:schemeClr val="dk2"/>
                </a:solidFill>
              </a:rPr>
              <a:t>x</a:t>
            </a:r>
            <a:r>
              <a:rPr lang="en" sz="2000" dirty="0">
                <a:solidFill>
                  <a:schemeClr val="dk2"/>
                </a:solidFill>
              </a:rPr>
              <a:t>)</a:t>
            </a:r>
            <a:endParaRPr sz="2000" dirty="0">
              <a:solidFill>
                <a:schemeClr val="dk2"/>
              </a:solidFill>
            </a:endParaRPr>
          </a:p>
        </p:txBody>
      </p:sp>
      <p:sp>
        <p:nvSpPr>
          <p:cNvPr id="57" name="Google Shape;57;p13"/>
          <p:cNvSpPr txBox="1"/>
          <p:nvPr/>
        </p:nvSpPr>
        <p:spPr>
          <a:xfrm>
            <a:off x="6225711" y="6231627"/>
            <a:ext cx="4757363" cy="384466"/>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 sz="1333" dirty="0">
                <a:solidFill>
                  <a:srgbClr val="222222"/>
                </a:solidFill>
                <a:highlight>
                  <a:srgbClr val="FFFFFF"/>
                </a:highlight>
              </a:rPr>
              <a:t>Constantine, P. G., Dow, E., &amp; Wang, Q. (2014). </a:t>
            </a:r>
            <a:r>
              <a:rPr lang="en" sz="1333" i="1" dirty="0">
                <a:solidFill>
                  <a:srgbClr val="222222"/>
                </a:solidFill>
                <a:highlight>
                  <a:srgbClr val="FFFFFF"/>
                </a:highlight>
              </a:rPr>
              <a:t>SIAM Journal on Scientific Computing</a:t>
            </a:r>
            <a:r>
              <a:rPr lang="en" sz="1333" dirty="0">
                <a:solidFill>
                  <a:srgbClr val="222222"/>
                </a:solidFill>
                <a:highlight>
                  <a:srgbClr val="FFFFFF"/>
                </a:highlight>
              </a:rPr>
              <a:t> </a:t>
            </a:r>
            <a:endParaRPr sz="2400" dirty="0">
              <a:solidFill>
                <a:schemeClr val="dk2"/>
              </a:solidFill>
            </a:endParaRPr>
          </a:p>
        </p:txBody>
      </p:sp>
      <p:sp>
        <p:nvSpPr>
          <p:cNvPr id="6" name="Google Shape;96;g134476e679b_0_19">
            <a:extLst>
              <a:ext uri="{FF2B5EF4-FFF2-40B4-BE49-F238E27FC236}">
                <a16:creationId xmlns:a16="http://schemas.microsoft.com/office/drawing/2014/main" id="{E17D7244-C848-3441-8CE5-7158A47C7605}"/>
              </a:ext>
            </a:extLst>
          </p:cNvPr>
          <p:cNvSpPr txBox="1">
            <a:spLocks/>
          </p:cNvSpPr>
          <p:nvPr/>
        </p:nvSpPr>
        <p:spPr>
          <a:xfrm>
            <a:off x="-10160" y="71120"/>
            <a:ext cx="12209483"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High-dimensional parameter spaces: Active subspace method</a:t>
            </a:r>
          </a:p>
        </p:txBody>
      </p:sp>
      <p:pic>
        <p:nvPicPr>
          <p:cNvPr id="7" name="Google Shape;87;p16">
            <a:extLst>
              <a:ext uri="{FF2B5EF4-FFF2-40B4-BE49-F238E27FC236}">
                <a16:creationId xmlns:a16="http://schemas.microsoft.com/office/drawing/2014/main" id="{72B9518E-4774-0F49-9869-FBEFCFB6549A}"/>
              </a:ext>
            </a:extLst>
          </p:cNvPr>
          <p:cNvPicPr>
            <a:picLocks noChangeAspect="1"/>
          </p:cNvPicPr>
          <p:nvPr/>
        </p:nvPicPr>
        <p:blipFill>
          <a:blip r:embed="rId4">
            <a:alphaModFix/>
          </a:blip>
          <a:stretch>
            <a:fillRect/>
          </a:stretch>
        </p:blipFill>
        <p:spPr>
          <a:xfrm>
            <a:off x="5653000" y="2238891"/>
            <a:ext cx="6511290" cy="3169920"/>
          </a:xfrm>
          <a:prstGeom prst="rect">
            <a:avLst/>
          </a:prstGeom>
          <a:noFill/>
          <a:ln>
            <a:noFill/>
          </a:ln>
        </p:spPr>
      </p:pic>
      <p:grpSp>
        <p:nvGrpSpPr>
          <p:cNvPr id="3" name="Group 2">
            <a:extLst>
              <a:ext uri="{FF2B5EF4-FFF2-40B4-BE49-F238E27FC236}">
                <a16:creationId xmlns:a16="http://schemas.microsoft.com/office/drawing/2014/main" id="{5B7DA637-B71D-E349-A7C0-8C2D3D0FAE4F}"/>
              </a:ext>
            </a:extLst>
          </p:cNvPr>
          <p:cNvGrpSpPr/>
          <p:nvPr/>
        </p:nvGrpSpPr>
        <p:grpSpPr>
          <a:xfrm>
            <a:off x="6042363" y="1149509"/>
            <a:ext cx="6096000" cy="707886"/>
            <a:chOff x="6042363" y="1149509"/>
            <a:chExt cx="6096000" cy="707886"/>
          </a:xfrm>
        </p:grpSpPr>
        <p:sp>
          <p:nvSpPr>
            <p:cNvPr id="2" name="Rectangle 1">
              <a:extLst>
                <a:ext uri="{FF2B5EF4-FFF2-40B4-BE49-F238E27FC236}">
                  <a16:creationId xmlns:a16="http://schemas.microsoft.com/office/drawing/2014/main" id="{C4D07F74-E000-B745-8665-4CE0C538B8BB}"/>
                </a:ext>
              </a:extLst>
            </p:cNvPr>
            <p:cNvSpPr/>
            <p:nvPr/>
          </p:nvSpPr>
          <p:spPr>
            <a:xfrm>
              <a:off x="6042363" y="1149509"/>
              <a:ext cx="6096000" cy="707886"/>
            </a:xfrm>
            <a:prstGeom prst="rect">
              <a:avLst/>
            </a:prstGeom>
          </p:spPr>
          <p:txBody>
            <a:bodyPr>
              <a:spAutoFit/>
            </a:bodyPr>
            <a:lstStyle/>
            <a:p>
              <a:pPr lvl="0">
                <a:spcBef>
                  <a:spcPts val="0"/>
                </a:spcBef>
                <a:spcAft>
                  <a:spcPts val="0"/>
                </a:spcAft>
              </a:pPr>
              <a:r>
                <a:rPr lang="en-GB" sz="2000" dirty="0">
                  <a:solidFill>
                    <a:schemeClr val="dk2"/>
                  </a:solidFill>
                </a:rPr>
                <a:t>We can view                      as an </a:t>
              </a:r>
              <a:r>
                <a:rPr lang="en-GB" sz="2000" u="sng" dirty="0">
                  <a:solidFill>
                    <a:schemeClr val="dk2"/>
                  </a:solidFill>
                </a:rPr>
                <a:t>orthonormal linear encoder</a:t>
              </a:r>
              <a:r>
                <a:rPr lang="en-GB" sz="2000" dirty="0">
                  <a:solidFill>
                    <a:schemeClr val="dk2"/>
                  </a:solidFill>
                </a:rPr>
                <a:t>, attached to input</a:t>
              </a:r>
            </a:p>
          </p:txBody>
        </p:sp>
        <p:pic>
          <p:nvPicPr>
            <p:cNvPr id="9" name="Google Shape;85;p16" title="[89,89,89,&quot;https://www.codecogs.com/eqnedit.php?latex=%7B%5Cbf%20y%7D%20%3D%20W_1%5ET%7B%5Cbf%20x%7D#0&quot;]">
              <a:extLst>
                <a:ext uri="{FF2B5EF4-FFF2-40B4-BE49-F238E27FC236}">
                  <a16:creationId xmlns:a16="http://schemas.microsoft.com/office/drawing/2014/main" id="{6677D08D-1C39-8842-A7C4-4575D3FA16CA}"/>
                </a:ext>
              </a:extLst>
            </p:cNvPr>
            <p:cNvPicPr preferRelativeResize="0"/>
            <p:nvPr/>
          </p:nvPicPr>
          <p:blipFill>
            <a:blip r:embed="rId5">
              <a:alphaModFix/>
            </a:blip>
            <a:stretch>
              <a:fillRect/>
            </a:stretch>
          </p:blipFill>
          <p:spPr>
            <a:xfrm>
              <a:off x="7828570" y="1189879"/>
              <a:ext cx="1034449" cy="277050"/>
            </a:xfrm>
            <a:prstGeom prst="rect">
              <a:avLst/>
            </a:prstGeom>
            <a:noFill/>
            <a:ln>
              <a:noFill/>
            </a:ln>
          </p:spPr>
        </p:pic>
      </p:grpSp>
      <p:sp>
        <p:nvSpPr>
          <p:cNvPr id="11" name="Slide Number Placeholder 3">
            <a:extLst>
              <a:ext uri="{FF2B5EF4-FFF2-40B4-BE49-F238E27FC236}">
                <a16:creationId xmlns:a16="http://schemas.microsoft.com/office/drawing/2014/main" id="{2498EADB-B94B-6E4F-A874-DBE2C3815869}"/>
              </a:ext>
            </a:extLst>
          </p:cNvPr>
          <p:cNvSpPr>
            <a:spLocks noGrp="1"/>
          </p:cNvSpPr>
          <p:nvPr>
            <p:ph type="sldNum" sz="quarter" idx="12"/>
          </p:nvPr>
        </p:nvSpPr>
        <p:spPr>
          <a:xfrm>
            <a:off x="8610600" y="6356350"/>
            <a:ext cx="2743200" cy="365125"/>
          </a:xfrm>
        </p:spPr>
        <p:txBody>
          <a:bodyPr/>
          <a:lstStyle/>
          <a:p>
            <a:fld id="{48F63A3B-78C7-47BE-AE5E-E10140E04643}" type="slidenum">
              <a:rPr lang="en-US" smtClean="0"/>
              <a:t>24</a:t>
            </a:fld>
            <a:endParaRPr lang="en-US"/>
          </a:p>
        </p:txBody>
      </p:sp>
    </p:spTree>
    <p:extLst>
      <p:ext uri="{BB962C8B-B14F-4D97-AF65-F5344CB8AC3E}">
        <p14:creationId xmlns:p14="http://schemas.microsoft.com/office/powerpoint/2010/main" val="3655332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Google Shape;96;g134476e679b_0_19">
            <a:extLst>
              <a:ext uri="{FF2B5EF4-FFF2-40B4-BE49-F238E27FC236}">
                <a16:creationId xmlns:a16="http://schemas.microsoft.com/office/drawing/2014/main" id="{E17D7244-C848-3441-8CE5-7158A47C7605}"/>
              </a:ext>
            </a:extLst>
          </p:cNvPr>
          <p:cNvSpPr txBox="1">
            <a:spLocks/>
          </p:cNvSpPr>
          <p:nvPr/>
        </p:nvSpPr>
        <p:spPr>
          <a:xfrm>
            <a:off x="0" y="50799"/>
            <a:ext cx="12049760" cy="1025647"/>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High-dimensional parameter spaces: gradient Kernel Dimension Reduction method</a:t>
            </a:r>
          </a:p>
        </p:txBody>
      </p:sp>
      <p:sp>
        <p:nvSpPr>
          <p:cNvPr id="14" name="Slide Number Placeholder 3">
            <a:extLst>
              <a:ext uri="{FF2B5EF4-FFF2-40B4-BE49-F238E27FC236}">
                <a16:creationId xmlns:a16="http://schemas.microsoft.com/office/drawing/2014/main" id="{D2E61858-F350-444E-A7D9-1B92B65A1852}"/>
              </a:ext>
            </a:extLst>
          </p:cNvPr>
          <p:cNvSpPr>
            <a:spLocks noGrp="1"/>
          </p:cNvSpPr>
          <p:nvPr>
            <p:ph type="sldNum" sz="quarter" idx="12"/>
          </p:nvPr>
        </p:nvSpPr>
        <p:spPr>
          <a:xfrm>
            <a:off x="8610600" y="6356350"/>
            <a:ext cx="2743200" cy="365125"/>
          </a:xfrm>
        </p:spPr>
        <p:txBody>
          <a:bodyPr/>
          <a:lstStyle/>
          <a:p>
            <a:fld id="{48F63A3B-78C7-47BE-AE5E-E10140E04643}" type="slidenum">
              <a:rPr lang="en-US" smtClean="0"/>
              <a:t>25</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BE7578B-9F17-3A45-A267-580ADCC71791}"/>
                  </a:ext>
                </a:extLst>
              </p:cNvPr>
              <p:cNvSpPr txBox="1"/>
              <p:nvPr/>
            </p:nvSpPr>
            <p:spPr>
              <a:xfrm>
                <a:off x="380499" y="1188207"/>
                <a:ext cx="8902263" cy="379656"/>
              </a:xfrm>
              <a:prstGeom prst="rect">
                <a:avLst/>
              </a:prstGeom>
              <a:noFill/>
            </p:spPr>
            <p:txBody>
              <a:bodyPr wrap="square" rtlCol="0">
                <a:spAutoFit/>
              </a:bodyPr>
              <a:lstStyle/>
              <a:p>
                <a:r>
                  <a:rPr lang="en-US" i="1" dirty="0"/>
                  <a:t>Target</a:t>
                </a:r>
                <a:r>
                  <a:rPr lang="en-US" dirty="0"/>
                  <a:t>: We look for an orthogonal projection </a:t>
                </a:r>
                <a14:m>
                  <m:oMath xmlns:m="http://schemas.openxmlformats.org/officeDocument/2006/math">
                    <m:r>
                      <a:rPr lang="en-GB" b="0" i="1" smtClean="0">
                        <a:latin typeface="Cambria Math" panose="02040503050406030204" pitchFamily="18" charset="0"/>
                      </a:rPr>
                      <m:t>𝐵</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m:rPr>
                            <m:sty m:val="p"/>
                          </m:rPr>
                          <a:rPr lang="en-GB" b="0" i="1" smtClean="0">
                            <a:latin typeface="Cambria Math" panose="02040503050406030204" pitchFamily="18" charset="0"/>
                          </a:rPr>
                          <m:t>R</m:t>
                        </m:r>
                      </m:e>
                      <m:sup>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𝑑</m:t>
                        </m:r>
                      </m:sup>
                    </m:sSup>
                    <m:r>
                      <a:rPr lang="en-GB" b="0" i="1" smtClean="0">
                        <a:latin typeface="Cambria Math" panose="02040503050406030204" pitchFamily="18" charset="0"/>
                      </a:rPr>
                      <m:t>, </m:t>
                    </m:r>
                    <m:r>
                      <a:rPr lang="en-GB" b="0" i="1" smtClean="0">
                        <a:latin typeface="Cambria Math" panose="02040503050406030204" pitchFamily="18" charset="0"/>
                      </a:rPr>
                      <m:t>𝑑</m:t>
                    </m:r>
                    <m:r>
                      <a:rPr lang="en-GB" b="0" i="1" smtClean="0">
                        <a:latin typeface="Cambria Math" panose="02040503050406030204" pitchFamily="18" charset="0"/>
                      </a:rPr>
                      <m:t>≪</m:t>
                    </m:r>
                    <m:r>
                      <a:rPr lang="en-GB" b="0" i="1" smtClean="0">
                        <a:latin typeface="Cambria Math" panose="02040503050406030204" pitchFamily="18" charset="0"/>
                      </a:rPr>
                      <m:t>𝑚</m:t>
                    </m:r>
                    <m:r>
                      <a:rPr lang="en-GB" b="0" i="1" smtClean="0">
                        <a:latin typeface="Cambria Math" panose="02040503050406030204" pitchFamily="18" charset="0"/>
                      </a:rPr>
                      <m:t> </m:t>
                    </m:r>
                  </m:oMath>
                </a14:m>
                <a:r>
                  <a:rPr lang="en-US" dirty="0"/>
                  <a:t> such that</a:t>
                </a:r>
              </a:p>
            </p:txBody>
          </p:sp>
        </mc:Choice>
        <mc:Fallback>
          <p:sp>
            <p:nvSpPr>
              <p:cNvPr id="5" name="TextBox 4">
                <a:extLst>
                  <a:ext uri="{FF2B5EF4-FFF2-40B4-BE49-F238E27FC236}">
                    <a16:creationId xmlns:a16="http://schemas.microsoft.com/office/drawing/2014/main" id="{1BE7578B-9F17-3A45-A267-580ADCC71791}"/>
                  </a:ext>
                </a:extLst>
              </p:cNvPr>
              <p:cNvSpPr txBox="1">
                <a:spLocks noRot="1" noChangeAspect="1" noMove="1" noResize="1" noEditPoints="1" noAdjustHandles="1" noChangeArrowheads="1" noChangeShapeType="1" noTextEdit="1"/>
              </p:cNvSpPr>
              <p:nvPr/>
            </p:nvSpPr>
            <p:spPr>
              <a:xfrm>
                <a:off x="380499" y="1188207"/>
                <a:ext cx="8902263" cy="379656"/>
              </a:xfrm>
              <a:prstGeom prst="rect">
                <a:avLst/>
              </a:prstGeom>
              <a:blipFill>
                <a:blip r:embed="rId3"/>
                <a:stretch>
                  <a:fillRect l="-569"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3203644-6C40-6A4E-953E-613D3D4A75C1}"/>
                  </a:ext>
                </a:extLst>
              </p:cNvPr>
              <p:cNvSpPr txBox="1"/>
              <p:nvPr/>
            </p:nvSpPr>
            <p:spPr>
              <a:xfrm>
                <a:off x="3764830" y="1822104"/>
                <a:ext cx="3815255" cy="369332"/>
              </a:xfrm>
              <a:prstGeom prst="rect">
                <a:avLst/>
              </a:prstGeom>
              <a:noFill/>
            </p:spPr>
            <p:txBody>
              <a:bodyPr wrap="square">
                <a:spAutoFit/>
              </a:bodyPr>
              <a:lstStyle/>
              <a:p>
                <a:r>
                  <a:rPr lang="en-US" dirty="0"/>
                  <a:t> </a:t>
                </a:r>
                <a14:m>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𝑌</m:t>
                        </m:r>
                      </m:e>
                      <m:e>
                        <m:r>
                          <a:rPr lang="en-GB" b="0" i="1" smtClean="0">
                            <a:latin typeface="Cambria Math" panose="02040503050406030204" pitchFamily="18" charset="0"/>
                          </a:rPr>
                          <m:t>𝑋</m:t>
                        </m:r>
                      </m:e>
                    </m:d>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𝑝</m:t>
                        </m:r>
                      </m:e>
                    </m:acc>
                    <m:d>
                      <m:dPr>
                        <m:ctrlPr>
                          <a:rPr lang="en-GB" b="0" i="1" smtClean="0">
                            <a:latin typeface="Cambria Math" panose="02040503050406030204" pitchFamily="18" charset="0"/>
                          </a:rPr>
                        </m:ctrlPr>
                      </m:dPr>
                      <m:e>
                        <m:r>
                          <a:rPr lang="en-GB" b="0" i="1" smtClean="0">
                            <a:latin typeface="Cambria Math" panose="02040503050406030204" pitchFamily="18" charset="0"/>
                          </a:rPr>
                          <m:t>𝑌</m:t>
                        </m:r>
                      </m:e>
                      <m:e>
                        <m:sSup>
                          <m:sSupPr>
                            <m:ctrlPr>
                              <a:rPr lang="en-GB" b="0" i="1" smtClean="0">
                                <a:latin typeface="Cambria Math" panose="02040503050406030204" pitchFamily="18" charset="0"/>
                              </a:rPr>
                            </m:ctrlPr>
                          </m:sSupPr>
                          <m:e>
                            <m:r>
                              <a:rPr lang="en-GB" b="0" i="1" smtClean="0">
                                <a:latin typeface="Cambria Math" panose="02040503050406030204" pitchFamily="18" charset="0"/>
                              </a:rPr>
                              <m:t>𝐵</m:t>
                            </m:r>
                          </m:e>
                          <m:sup>
                            <m:r>
                              <a:rPr lang="en-GB" b="0" i="1" smtClean="0">
                                <a:latin typeface="Cambria Math" panose="02040503050406030204" pitchFamily="18" charset="0"/>
                              </a:rPr>
                              <m:t>𝑇</m:t>
                            </m:r>
                          </m:sup>
                        </m:sSup>
                        <m:r>
                          <a:rPr lang="en-GB" b="0" i="1" smtClean="0">
                            <a:latin typeface="Cambria Math" panose="02040503050406030204" pitchFamily="18" charset="0"/>
                          </a:rPr>
                          <m:t>𝑋</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 </m:t>
                    </m:r>
                    <m:r>
                      <a:rPr lang="en-GB" b="0" i="1" smtClean="0">
                        <a:latin typeface="Cambria Math" panose="02040503050406030204" pitchFamily="18" charset="0"/>
                      </a:rPr>
                      <m:t>𝑌</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𝑋</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𝐵</m:t>
                        </m:r>
                      </m:e>
                      <m:sup>
                        <m:r>
                          <a:rPr lang="en-GB" b="0" i="1" smtClean="0">
                            <a:latin typeface="Cambria Math" panose="02040503050406030204" pitchFamily="18" charset="0"/>
                            <a:ea typeface="Cambria Math" panose="02040503050406030204" pitchFamily="18" charset="0"/>
                          </a:rPr>
                          <m:t>𝑇</m:t>
                        </m:r>
                      </m:sup>
                    </m:sSup>
                    <m:r>
                      <a:rPr lang="en-GB" b="0" i="1" smtClean="0">
                        <a:latin typeface="Cambria Math" panose="02040503050406030204" pitchFamily="18" charset="0"/>
                        <a:ea typeface="Cambria Math" panose="02040503050406030204" pitchFamily="18" charset="0"/>
                      </a:rPr>
                      <m:t>𝑋</m:t>
                    </m:r>
                    <m:r>
                      <a:rPr lang="en-GB" b="0" i="1" smtClean="0">
                        <a:latin typeface="Cambria Math" panose="02040503050406030204" pitchFamily="18" charset="0"/>
                      </a:rPr>
                      <m:t> </m:t>
                    </m:r>
                  </m:oMath>
                </a14:m>
                <a:r>
                  <a:rPr lang="en-US" dirty="0"/>
                  <a:t> </a:t>
                </a:r>
              </a:p>
            </p:txBody>
          </p:sp>
        </mc:Choice>
        <mc:Fallback xmlns="">
          <p:sp>
            <p:nvSpPr>
              <p:cNvPr id="7" name="TextBox 6">
                <a:extLst>
                  <a:ext uri="{FF2B5EF4-FFF2-40B4-BE49-F238E27FC236}">
                    <a16:creationId xmlns:a16="http://schemas.microsoft.com/office/drawing/2014/main" id="{D3203644-6C40-6A4E-953E-613D3D4A75C1}"/>
                  </a:ext>
                </a:extLst>
              </p:cNvPr>
              <p:cNvSpPr txBox="1">
                <a:spLocks noRot="1" noChangeAspect="1" noMove="1" noResize="1" noEditPoints="1" noAdjustHandles="1" noChangeArrowheads="1" noChangeShapeType="1" noTextEdit="1"/>
              </p:cNvSpPr>
              <p:nvPr/>
            </p:nvSpPr>
            <p:spPr>
              <a:xfrm>
                <a:off x="3764830" y="1822104"/>
                <a:ext cx="3815255" cy="369332"/>
              </a:xfrm>
              <a:prstGeom prst="rect">
                <a:avLst/>
              </a:prstGeom>
              <a:blipFill>
                <a:blip r:embed="rId4"/>
                <a:stretch>
                  <a:fillRect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DD715F4-A7A7-9644-A31C-EC91C472BD09}"/>
                  </a:ext>
                </a:extLst>
              </p:cNvPr>
              <p:cNvSpPr txBox="1"/>
              <p:nvPr/>
            </p:nvSpPr>
            <p:spPr>
              <a:xfrm>
                <a:off x="377287" y="2506619"/>
                <a:ext cx="7402494" cy="3139321"/>
              </a:xfrm>
              <a:prstGeom prst="rect">
                <a:avLst/>
              </a:prstGeom>
              <a:noFill/>
            </p:spPr>
            <p:txBody>
              <a:bodyPr wrap="square" rtlCol="0">
                <a:spAutoFit/>
              </a:bodyPr>
              <a:lstStyle/>
              <a:p>
                <a:r>
                  <a:rPr lang="en-US" dirty="0"/>
                  <a:t>However, the distributions </a:t>
                </a:r>
                <a14:m>
                  <m:oMath xmlns:m="http://schemas.openxmlformats.org/officeDocument/2006/math">
                    <m:r>
                      <a:rPr lang="en-GB" b="0" i="1" smtClean="0">
                        <a:latin typeface="Cambria Math" panose="02040503050406030204" pitchFamily="18" charset="0"/>
                      </a:rPr>
                      <m:t>𝑝</m:t>
                    </m:r>
                  </m:oMath>
                </a14:m>
                <a:r>
                  <a:rPr lang="en-US" dirty="0"/>
                  <a:t> and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𝑝</m:t>
                        </m:r>
                      </m:e>
                    </m:acc>
                  </m:oMath>
                </a14:m>
                <a:r>
                  <a:rPr lang="en-US" dirty="0"/>
                  <a:t> are often unknown or intractable.</a:t>
                </a:r>
              </a:p>
              <a:p>
                <a:endParaRPr lang="en-US" dirty="0"/>
              </a:p>
              <a:p>
                <a:r>
                  <a:rPr lang="en-US" dirty="0"/>
                  <a:t>Instead, we implicitly embed these distributions into a Reproducing Kernel Hilbert Space (RKHS) using kernel functions. </a:t>
                </a:r>
              </a:p>
              <a:p>
                <a:endParaRPr lang="en-US" dirty="0"/>
              </a:p>
              <a:p>
                <a:r>
                  <a:rPr lang="en-US" dirty="0"/>
                  <a:t>RKHS provides an infinite dimensional feature space which simplifies many tricky problems in the original space (e.g. nonlinear classification with kernel support vector machines)</a:t>
                </a:r>
              </a:p>
              <a:p>
                <a:endParaRPr lang="en-US" dirty="0"/>
              </a:p>
              <a:p>
                <a:r>
                  <a:rPr lang="en-US" dirty="0"/>
                  <a:t>Uses various “kernel tricks” (e.g. conditional expectation) with desired properties obtained from the Gram matrix of training examples.</a:t>
                </a:r>
                <a:endParaRPr lang="en-GB" dirty="0">
                  <a:latin typeface="CMR10"/>
                </a:endParaRPr>
              </a:p>
            </p:txBody>
          </p:sp>
        </mc:Choice>
        <mc:Fallback>
          <p:sp>
            <p:nvSpPr>
              <p:cNvPr id="8" name="TextBox 7">
                <a:extLst>
                  <a:ext uri="{FF2B5EF4-FFF2-40B4-BE49-F238E27FC236}">
                    <a16:creationId xmlns:a16="http://schemas.microsoft.com/office/drawing/2014/main" id="{5DD715F4-A7A7-9644-A31C-EC91C472BD09}"/>
                  </a:ext>
                </a:extLst>
              </p:cNvPr>
              <p:cNvSpPr txBox="1">
                <a:spLocks noRot="1" noChangeAspect="1" noMove="1" noResize="1" noEditPoints="1" noAdjustHandles="1" noChangeArrowheads="1" noChangeShapeType="1" noTextEdit="1"/>
              </p:cNvSpPr>
              <p:nvPr/>
            </p:nvSpPr>
            <p:spPr>
              <a:xfrm>
                <a:off x="377287" y="2506619"/>
                <a:ext cx="7402494" cy="3139321"/>
              </a:xfrm>
              <a:prstGeom prst="rect">
                <a:avLst/>
              </a:prstGeom>
              <a:blipFill>
                <a:blip r:embed="rId5"/>
                <a:stretch>
                  <a:fillRect l="-685" t="-806" r="-514" b="-201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5DEAE4B-3086-2E4F-8238-317A57B79298}"/>
              </a:ext>
            </a:extLst>
          </p:cNvPr>
          <p:cNvPicPr>
            <a:picLocks noChangeAspect="1"/>
          </p:cNvPicPr>
          <p:nvPr/>
        </p:nvPicPr>
        <p:blipFill>
          <a:blip r:embed="rId6"/>
          <a:stretch>
            <a:fillRect/>
          </a:stretch>
        </p:blipFill>
        <p:spPr>
          <a:xfrm>
            <a:off x="7779781" y="2506619"/>
            <a:ext cx="4147497" cy="2353627"/>
          </a:xfrm>
          <a:prstGeom prst="rect">
            <a:avLst/>
          </a:prstGeom>
        </p:spPr>
      </p:pic>
      <p:sp>
        <p:nvSpPr>
          <p:cNvPr id="11" name="TextBox 10">
            <a:extLst>
              <a:ext uri="{FF2B5EF4-FFF2-40B4-BE49-F238E27FC236}">
                <a16:creationId xmlns:a16="http://schemas.microsoft.com/office/drawing/2014/main" id="{83A1B75E-1F14-5848-AEC4-30FAEC089483}"/>
              </a:ext>
            </a:extLst>
          </p:cNvPr>
          <p:cNvSpPr txBox="1"/>
          <p:nvPr/>
        </p:nvSpPr>
        <p:spPr>
          <a:xfrm>
            <a:off x="8185595" y="4897993"/>
            <a:ext cx="3741683" cy="800219"/>
          </a:xfrm>
          <a:prstGeom prst="rect">
            <a:avLst/>
          </a:prstGeom>
          <a:noFill/>
        </p:spPr>
        <p:txBody>
          <a:bodyPr wrap="square" rtlCol="0">
            <a:spAutoFit/>
          </a:bodyPr>
          <a:lstStyle/>
          <a:p>
            <a:r>
              <a:rPr lang="en-GB" sz="1400" dirty="0">
                <a:effectLst/>
                <a:latin typeface="CMR10"/>
              </a:rPr>
              <a:t>Kernel embedding of a conditional distribution (Le Song et al. 2013) </a:t>
            </a:r>
            <a:endParaRPr lang="en-GB" sz="1400" dirty="0"/>
          </a:p>
          <a:p>
            <a:endParaRPr lang="en-US" dirty="0"/>
          </a:p>
        </p:txBody>
      </p:sp>
      <p:sp>
        <p:nvSpPr>
          <p:cNvPr id="12" name="TextBox 11">
            <a:extLst>
              <a:ext uri="{FF2B5EF4-FFF2-40B4-BE49-F238E27FC236}">
                <a16:creationId xmlns:a16="http://schemas.microsoft.com/office/drawing/2014/main" id="{B76902DE-AD51-F048-B3F2-AE73B0B906DD}"/>
              </a:ext>
            </a:extLst>
          </p:cNvPr>
          <p:cNvSpPr txBox="1"/>
          <p:nvPr/>
        </p:nvSpPr>
        <p:spPr>
          <a:xfrm>
            <a:off x="8190850" y="5637410"/>
            <a:ext cx="3731172" cy="707886"/>
          </a:xfrm>
          <a:prstGeom prst="rect">
            <a:avLst/>
          </a:prstGeom>
          <a:noFill/>
        </p:spPr>
        <p:txBody>
          <a:bodyPr wrap="square" rtlCol="0">
            <a:spAutoFit/>
          </a:bodyPr>
          <a:lstStyle/>
          <a:p>
            <a:r>
              <a:rPr lang="en-GB" sz="1000" b="0" i="0" u="none" strike="noStrike" dirty="0">
                <a:solidFill>
                  <a:srgbClr val="222222"/>
                </a:solidFill>
                <a:effectLst/>
                <a:latin typeface="Arial" panose="020B0604020202020204" pitchFamily="34" charset="0"/>
              </a:rPr>
              <a:t>Song L, </a:t>
            </a:r>
            <a:r>
              <a:rPr lang="en-GB" sz="1000" b="0" i="0" u="none" strike="noStrike" dirty="0" err="1">
                <a:solidFill>
                  <a:srgbClr val="222222"/>
                </a:solidFill>
                <a:effectLst/>
                <a:latin typeface="Arial" panose="020B0604020202020204" pitchFamily="34" charset="0"/>
              </a:rPr>
              <a:t>Fukumizu</a:t>
            </a:r>
            <a:r>
              <a:rPr lang="en-GB" sz="1000" b="0" i="0" u="none" strike="noStrike" dirty="0">
                <a:solidFill>
                  <a:srgbClr val="222222"/>
                </a:solidFill>
                <a:effectLst/>
                <a:latin typeface="Arial" panose="020B0604020202020204" pitchFamily="34" charset="0"/>
              </a:rPr>
              <a:t> K, </a:t>
            </a:r>
            <a:r>
              <a:rPr lang="en-GB" sz="1000" b="0" i="0" u="none" strike="noStrike" dirty="0" err="1">
                <a:solidFill>
                  <a:srgbClr val="222222"/>
                </a:solidFill>
                <a:effectLst/>
                <a:latin typeface="Arial" panose="020B0604020202020204" pitchFamily="34" charset="0"/>
              </a:rPr>
              <a:t>Gretton</a:t>
            </a:r>
            <a:r>
              <a:rPr lang="en-GB" sz="1000" b="0" i="0" u="none" strike="noStrike" dirty="0">
                <a:solidFill>
                  <a:srgbClr val="222222"/>
                </a:solidFill>
                <a:effectLst/>
                <a:latin typeface="Arial" panose="020B0604020202020204" pitchFamily="34" charset="0"/>
              </a:rPr>
              <a:t> A. Kernel embeddings of conditional distributions: A unified kernel framework for nonparametric inference in graphical models[J]. IEEE </a:t>
            </a:r>
            <a:r>
              <a:rPr lang="en-GB" sz="1000" b="0" i="1" u="none" strike="noStrike" dirty="0">
                <a:solidFill>
                  <a:srgbClr val="222222"/>
                </a:solidFill>
                <a:effectLst/>
                <a:latin typeface="Arial" panose="020B0604020202020204" pitchFamily="34" charset="0"/>
              </a:rPr>
              <a:t>Signal Processing Magazine</a:t>
            </a:r>
            <a:r>
              <a:rPr lang="en-GB" sz="1000" b="0" i="0" u="none" strike="noStrike" dirty="0">
                <a:solidFill>
                  <a:srgbClr val="222222"/>
                </a:solidFill>
                <a:effectLst/>
                <a:latin typeface="Arial" panose="020B0604020202020204" pitchFamily="34" charset="0"/>
              </a:rPr>
              <a:t> </a:t>
            </a:r>
            <a:r>
              <a:rPr lang="en-GB" sz="1000" b="1" i="0" u="none" strike="noStrike" dirty="0">
                <a:solidFill>
                  <a:srgbClr val="222222"/>
                </a:solidFill>
                <a:effectLst/>
                <a:latin typeface="Arial" panose="020B0604020202020204" pitchFamily="34" charset="0"/>
              </a:rPr>
              <a:t>30</a:t>
            </a:r>
            <a:r>
              <a:rPr lang="en-GB" sz="1000" b="0" i="0" u="none" strike="noStrike" dirty="0">
                <a:solidFill>
                  <a:srgbClr val="222222"/>
                </a:solidFill>
                <a:effectLst/>
                <a:latin typeface="Arial" panose="020B0604020202020204" pitchFamily="34" charset="0"/>
              </a:rPr>
              <a:t>: 98-111 (2013).</a:t>
            </a:r>
            <a:endParaRPr lang="en-US" sz="1000" dirty="0"/>
          </a:p>
        </p:txBody>
      </p:sp>
    </p:spTree>
    <p:extLst>
      <p:ext uri="{BB962C8B-B14F-4D97-AF65-F5344CB8AC3E}">
        <p14:creationId xmlns:p14="http://schemas.microsoft.com/office/powerpoint/2010/main" val="260862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870EED-6D53-2147-90B7-79F52CED7C1E}"/>
              </a:ext>
            </a:extLst>
          </p:cNvPr>
          <p:cNvPicPr>
            <a:picLocks noChangeAspect="1"/>
          </p:cNvPicPr>
          <p:nvPr/>
        </p:nvPicPr>
        <p:blipFill>
          <a:blip r:embed="rId2"/>
          <a:stretch>
            <a:fillRect/>
          </a:stretch>
        </p:blipFill>
        <p:spPr>
          <a:xfrm>
            <a:off x="152400" y="1915160"/>
            <a:ext cx="3657600" cy="3657600"/>
          </a:xfrm>
          <a:prstGeom prst="rect">
            <a:avLst/>
          </a:prstGeom>
        </p:spPr>
      </p:pic>
      <p:pic>
        <p:nvPicPr>
          <p:cNvPr id="7" name="Picture 6">
            <a:extLst>
              <a:ext uri="{FF2B5EF4-FFF2-40B4-BE49-F238E27FC236}">
                <a16:creationId xmlns:a16="http://schemas.microsoft.com/office/drawing/2014/main" id="{C110449E-4464-A445-99DE-EAE2728B644B}"/>
              </a:ext>
            </a:extLst>
          </p:cNvPr>
          <p:cNvPicPr>
            <a:picLocks noChangeAspect="1"/>
          </p:cNvPicPr>
          <p:nvPr/>
        </p:nvPicPr>
        <p:blipFill>
          <a:blip r:embed="rId3"/>
          <a:stretch>
            <a:fillRect/>
          </a:stretch>
        </p:blipFill>
        <p:spPr>
          <a:xfrm>
            <a:off x="4064000" y="1915160"/>
            <a:ext cx="3657600" cy="3657600"/>
          </a:xfrm>
          <a:prstGeom prst="rect">
            <a:avLst/>
          </a:prstGeom>
        </p:spPr>
      </p:pic>
      <p:pic>
        <p:nvPicPr>
          <p:cNvPr id="9" name="Picture 8">
            <a:extLst>
              <a:ext uri="{FF2B5EF4-FFF2-40B4-BE49-F238E27FC236}">
                <a16:creationId xmlns:a16="http://schemas.microsoft.com/office/drawing/2014/main" id="{6AF812DB-F9F5-BC48-8540-D4AE71765BFC}"/>
              </a:ext>
            </a:extLst>
          </p:cNvPr>
          <p:cNvPicPr>
            <a:picLocks noChangeAspect="1"/>
          </p:cNvPicPr>
          <p:nvPr/>
        </p:nvPicPr>
        <p:blipFill>
          <a:blip r:embed="rId4"/>
          <a:stretch>
            <a:fillRect/>
          </a:stretch>
        </p:blipFill>
        <p:spPr>
          <a:xfrm>
            <a:off x="8067040" y="1915160"/>
            <a:ext cx="3657600" cy="3657600"/>
          </a:xfrm>
          <a:prstGeom prst="rect">
            <a:avLst/>
          </a:prstGeom>
        </p:spPr>
      </p:pic>
      <p:sp>
        <p:nvSpPr>
          <p:cNvPr id="11" name="Rectangle 10">
            <a:extLst>
              <a:ext uri="{FF2B5EF4-FFF2-40B4-BE49-F238E27FC236}">
                <a16:creationId xmlns:a16="http://schemas.microsoft.com/office/drawing/2014/main" id="{FBC2AB8E-650A-FE4E-822C-C8E90990417E}"/>
              </a:ext>
            </a:extLst>
          </p:cNvPr>
          <p:cNvSpPr/>
          <p:nvPr/>
        </p:nvSpPr>
        <p:spPr>
          <a:xfrm>
            <a:off x="411480" y="5422315"/>
            <a:ext cx="3139440" cy="923330"/>
          </a:xfrm>
          <a:prstGeom prst="rect">
            <a:avLst/>
          </a:prstGeom>
        </p:spPr>
        <p:txBody>
          <a:bodyPr wrap="square">
            <a:spAutoFit/>
          </a:bodyPr>
          <a:lstStyle/>
          <a:p>
            <a:r>
              <a:rPr lang="en-GB" dirty="0">
                <a:latin typeface="CMR8"/>
              </a:rPr>
              <a:t>(a) Epoxy application, </a:t>
            </a:r>
            <a:r>
              <a:rPr lang="en-GB" dirty="0">
                <a:latin typeface="CMMI8"/>
              </a:rPr>
              <a:t>E </a:t>
            </a:r>
            <a:r>
              <a:rPr lang="en-GB" dirty="0">
                <a:latin typeface="CMR8"/>
              </a:rPr>
              <a:t>output. The Poisson ratio produces a similar plot. </a:t>
            </a:r>
            <a:endParaRPr lang="en-GB" dirty="0"/>
          </a:p>
        </p:txBody>
      </p:sp>
      <p:sp>
        <p:nvSpPr>
          <p:cNvPr id="12" name="Rectangle 11">
            <a:extLst>
              <a:ext uri="{FF2B5EF4-FFF2-40B4-BE49-F238E27FC236}">
                <a16:creationId xmlns:a16="http://schemas.microsoft.com/office/drawing/2014/main" id="{565B9CBF-1655-A34B-917B-5FC11E630C7C}"/>
              </a:ext>
            </a:extLst>
          </p:cNvPr>
          <p:cNvSpPr/>
          <p:nvPr/>
        </p:nvSpPr>
        <p:spPr>
          <a:xfrm>
            <a:off x="4366260" y="5422315"/>
            <a:ext cx="3741420" cy="369332"/>
          </a:xfrm>
          <a:prstGeom prst="rect">
            <a:avLst/>
          </a:prstGeom>
        </p:spPr>
        <p:txBody>
          <a:bodyPr wrap="square">
            <a:spAutoFit/>
          </a:bodyPr>
          <a:lstStyle/>
          <a:p>
            <a:r>
              <a:rPr lang="en-GB" dirty="0">
                <a:latin typeface="CMR8"/>
              </a:rPr>
              <a:t>(b) ESMACS free energy application.</a:t>
            </a:r>
            <a:endParaRPr lang="en-GB" dirty="0"/>
          </a:p>
        </p:txBody>
      </p:sp>
      <p:sp>
        <p:nvSpPr>
          <p:cNvPr id="13" name="Rectangle 12">
            <a:extLst>
              <a:ext uri="{FF2B5EF4-FFF2-40B4-BE49-F238E27FC236}">
                <a16:creationId xmlns:a16="http://schemas.microsoft.com/office/drawing/2014/main" id="{0EB62BAC-A5DE-F74A-924A-4CE8068D905C}"/>
              </a:ext>
            </a:extLst>
          </p:cNvPr>
          <p:cNvSpPr/>
          <p:nvPr/>
        </p:nvSpPr>
        <p:spPr>
          <a:xfrm>
            <a:off x="8663940" y="5422315"/>
            <a:ext cx="3116580" cy="369332"/>
          </a:xfrm>
          <a:prstGeom prst="rect">
            <a:avLst/>
          </a:prstGeom>
        </p:spPr>
        <p:txBody>
          <a:bodyPr wrap="square">
            <a:spAutoFit/>
          </a:bodyPr>
          <a:lstStyle/>
          <a:p>
            <a:r>
              <a:rPr lang="en-GB" dirty="0">
                <a:latin typeface="CMR8"/>
              </a:rPr>
              <a:t>(c) TIES free energy application. </a:t>
            </a:r>
            <a:endParaRPr lang="en-GB" dirty="0"/>
          </a:p>
        </p:txBody>
      </p:sp>
      <p:sp>
        <p:nvSpPr>
          <p:cNvPr id="15" name="Rectangle 14">
            <a:extLst>
              <a:ext uri="{FF2B5EF4-FFF2-40B4-BE49-F238E27FC236}">
                <a16:creationId xmlns:a16="http://schemas.microsoft.com/office/drawing/2014/main" id="{5318A341-2B9B-864A-B7E4-60365759C01E}"/>
              </a:ext>
            </a:extLst>
          </p:cNvPr>
          <p:cNvSpPr/>
          <p:nvPr/>
        </p:nvSpPr>
        <p:spPr>
          <a:xfrm>
            <a:off x="335280" y="810915"/>
            <a:ext cx="11389360" cy="646331"/>
          </a:xfrm>
          <a:prstGeom prst="rect">
            <a:avLst/>
          </a:prstGeom>
        </p:spPr>
        <p:txBody>
          <a:bodyPr wrap="square">
            <a:spAutoFit/>
          </a:bodyPr>
          <a:lstStyle/>
          <a:p>
            <a:r>
              <a:rPr lang="en-GB" dirty="0">
                <a:cs typeface="Arial" panose="020B0604020202020204" pitchFamily="34" charset="0"/>
              </a:rPr>
              <a:t>From the largest 4 eigenvalues of the gradient vector </a:t>
            </a:r>
            <a:r>
              <a:rPr lang="el-GR" dirty="0">
                <a:cs typeface="Arial" panose="020B0604020202020204" pitchFamily="34" charset="0"/>
              </a:rPr>
              <a:t>λ</a:t>
            </a:r>
            <a:r>
              <a:rPr lang="el-GR" sz="1050" dirty="0">
                <a:cs typeface="Arial" panose="020B0604020202020204" pitchFamily="34" charset="0"/>
              </a:rPr>
              <a:t>1 </a:t>
            </a:r>
            <a:r>
              <a:rPr lang="el-GR" dirty="0">
                <a:cs typeface="Arial" panose="020B0604020202020204" pitchFamily="34" charset="0"/>
              </a:rPr>
              <a:t>≥ λ</a:t>
            </a:r>
            <a:r>
              <a:rPr lang="el-GR" sz="1050" dirty="0">
                <a:cs typeface="Arial" panose="020B0604020202020204" pitchFamily="34" charset="0"/>
              </a:rPr>
              <a:t>2 </a:t>
            </a:r>
            <a:r>
              <a:rPr lang="el-GR" dirty="0">
                <a:cs typeface="Arial" panose="020B0604020202020204" pitchFamily="34" charset="0"/>
              </a:rPr>
              <a:t>≥ λ</a:t>
            </a:r>
            <a:r>
              <a:rPr lang="el-GR" sz="1050" dirty="0">
                <a:cs typeface="Arial" panose="020B0604020202020204" pitchFamily="34" charset="0"/>
              </a:rPr>
              <a:t>3 </a:t>
            </a:r>
            <a:r>
              <a:rPr lang="el-GR" dirty="0">
                <a:cs typeface="Arial" panose="020B0604020202020204" pitchFamily="34" charset="0"/>
              </a:rPr>
              <a:t>≥ λ</a:t>
            </a:r>
            <a:r>
              <a:rPr lang="el-GR" sz="1050" dirty="0">
                <a:cs typeface="Arial" panose="020B0604020202020204" pitchFamily="34" charset="0"/>
              </a:rPr>
              <a:t>4 </a:t>
            </a:r>
            <a:r>
              <a:rPr lang="en-GB" dirty="0">
                <a:cs typeface="Arial" panose="020B0604020202020204" pitchFamily="34" charset="0"/>
              </a:rPr>
              <a:t> of both DAS and KAS-GP, we observe an eigengap |</a:t>
            </a:r>
            <a:r>
              <a:rPr lang="el-GR" dirty="0">
                <a:cs typeface="Arial" panose="020B0604020202020204" pitchFamily="34" charset="0"/>
              </a:rPr>
              <a:t>λ</a:t>
            </a:r>
            <a:r>
              <a:rPr lang="el-GR" sz="1050" dirty="0">
                <a:cs typeface="Arial" panose="020B0604020202020204" pitchFamily="34" charset="0"/>
              </a:rPr>
              <a:t>1 </a:t>
            </a:r>
            <a:r>
              <a:rPr lang="el-GR" dirty="0">
                <a:cs typeface="Arial" panose="020B0604020202020204" pitchFamily="34" charset="0"/>
              </a:rPr>
              <a:t>−λ</a:t>
            </a:r>
            <a:r>
              <a:rPr lang="el-GR" sz="1050" dirty="0">
                <a:cs typeface="Arial" panose="020B0604020202020204" pitchFamily="34" charset="0"/>
              </a:rPr>
              <a:t>2</a:t>
            </a:r>
            <a:r>
              <a:rPr lang="en-GB" dirty="0">
                <a:cs typeface="Arial" panose="020B0604020202020204" pitchFamily="34" charset="0"/>
              </a:rPr>
              <a:t>| of one order of magnitude, which is evidence of the existence of a 1D active subspace.</a:t>
            </a:r>
          </a:p>
        </p:txBody>
      </p:sp>
      <p:sp>
        <p:nvSpPr>
          <p:cNvPr id="16" name="Google Shape;96;g134476e679b_0_19">
            <a:extLst>
              <a:ext uri="{FF2B5EF4-FFF2-40B4-BE49-F238E27FC236}">
                <a16:creationId xmlns:a16="http://schemas.microsoft.com/office/drawing/2014/main" id="{7FBC0F46-75F4-F841-A53B-661A4CA2EDF8}"/>
              </a:ext>
            </a:extLst>
          </p:cNvPr>
          <p:cNvSpPr txBox="1">
            <a:spLocks/>
          </p:cNvSpPr>
          <p:nvPr/>
        </p:nvSpPr>
        <p:spPr>
          <a:xfrm>
            <a:off x="389990" y="0"/>
            <a:ext cx="1150737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Dimension reduction </a:t>
            </a:r>
          </a:p>
        </p:txBody>
      </p:sp>
      <p:sp>
        <p:nvSpPr>
          <p:cNvPr id="17" name="Slide Number Placeholder 16">
            <a:extLst>
              <a:ext uri="{FF2B5EF4-FFF2-40B4-BE49-F238E27FC236}">
                <a16:creationId xmlns:a16="http://schemas.microsoft.com/office/drawing/2014/main" id="{724CC084-1788-F34C-93D9-19FD5AAFB1DC}"/>
              </a:ext>
            </a:extLst>
          </p:cNvPr>
          <p:cNvSpPr>
            <a:spLocks noGrp="1"/>
          </p:cNvSpPr>
          <p:nvPr>
            <p:ph type="sldNum" sz="quarter" idx="12"/>
          </p:nvPr>
        </p:nvSpPr>
        <p:spPr/>
        <p:txBody>
          <a:bodyPr/>
          <a:lstStyle/>
          <a:p>
            <a:fld id="{48F63A3B-78C7-47BE-AE5E-E10140E04643}" type="slidenum">
              <a:rPr lang="en-US" smtClean="0"/>
              <a:t>26</a:t>
            </a:fld>
            <a:endParaRPr lang="en-US"/>
          </a:p>
        </p:txBody>
      </p:sp>
    </p:spTree>
    <p:extLst>
      <p:ext uri="{BB962C8B-B14F-4D97-AF65-F5344CB8AC3E}">
        <p14:creationId xmlns:p14="http://schemas.microsoft.com/office/powerpoint/2010/main" val="2597751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6;g134476e679b_0_19">
            <a:extLst>
              <a:ext uri="{FF2B5EF4-FFF2-40B4-BE49-F238E27FC236}">
                <a16:creationId xmlns:a16="http://schemas.microsoft.com/office/drawing/2014/main" id="{BC0E16B0-60A1-3E49-9A4D-0326E602C39B}"/>
              </a:ext>
            </a:extLst>
          </p:cNvPr>
          <p:cNvSpPr txBox="1">
            <a:spLocks/>
          </p:cNvSpPr>
          <p:nvPr/>
        </p:nvSpPr>
        <p:spPr>
          <a:xfrm>
            <a:off x="389990" y="0"/>
            <a:ext cx="1150737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Active subspace approximation </a:t>
            </a:r>
          </a:p>
        </p:txBody>
      </p:sp>
      <p:pic>
        <p:nvPicPr>
          <p:cNvPr id="8" name="Picture 7">
            <a:extLst>
              <a:ext uri="{FF2B5EF4-FFF2-40B4-BE49-F238E27FC236}">
                <a16:creationId xmlns:a16="http://schemas.microsoft.com/office/drawing/2014/main" id="{416BC56C-1E4A-EB47-B383-0A4034A88C99}"/>
              </a:ext>
            </a:extLst>
          </p:cNvPr>
          <p:cNvPicPr>
            <a:picLocks noChangeAspect="1"/>
          </p:cNvPicPr>
          <p:nvPr/>
        </p:nvPicPr>
        <p:blipFill>
          <a:blip r:embed="rId2"/>
          <a:stretch>
            <a:fillRect/>
          </a:stretch>
        </p:blipFill>
        <p:spPr>
          <a:xfrm>
            <a:off x="0" y="986051"/>
            <a:ext cx="5120640" cy="2560320"/>
          </a:xfrm>
          <a:prstGeom prst="rect">
            <a:avLst/>
          </a:prstGeom>
        </p:spPr>
      </p:pic>
      <p:pic>
        <p:nvPicPr>
          <p:cNvPr id="10" name="Picture 9">
            <a:extLst>
              <a:ext uri="{FF2B5EF4-FFF2-40B4-BE49-F238E27FC236}">
                <a16:creationId xmlns:a16="http://schemas.microsoft.com/office/drawing/2014/main" id="{DA73F7A4-1416-384D-AFB6-312496989E36}"/>
              </a:ext>
            </a:extLst>
          </p:cNvPr>
          <p:cNvPicPr>
            <a:picLocks noChangeAspect="1"/>
          </p:cNvPicPr>
          <p:nvPr/>
        </p:nvPicPr>
        <p:blipFill>
          <a:blip r:embed="rId3"/>
          <a:stretch>
            <a:fillRect/>
          </a:stretch>
        </p:blipFill>
        <p:spPr>
          <a:xfrm>
            <a:off x="0" y="3902422"/>
            <a:ext cx="5120640" cy="2560320"/>
          </a:xfrm>
          <a:prstGeom prst="rect">
            <a:avLst/>
          </a:prstGeom>
        </p:spPr>
      </p:pic>
      <p:pic>
        <p:nvPicPr>
          <p:cNvPr id="12" name="Picture 11">
            <a:extLst>
              <a:ext uri="{FF2B5EF4-FFF2-40B4-BE49-F238E27FC236}">
                <a16:creationId xmlns:a16="http://schemas.microsoft.com/office/drawing/2014/main" id="{4CC3A2F7-047B-B449-A6B1-48F9DACC7D91}"/>
              </a:ext>
            </a:extLst>
          </p:cNvPr>
          <p:cNvPicPr>
            <a:picLocks noChangeAspect="1"/>
          </p:cNvPicPr>
          <p:nvPr/>
        </p:nvPicPr>
        <p:blipFill>
          <a:blip r:embed="rId4"/>
          <a:stretch>
            <a:fillRect/>
          </a:stretch>
        </p:blipFill>
        <p:spPr>
          <a:xfrm>
            <a:off x="6776720" y="986051"/>
            <a:ext cx="5120640" cy="2560320"/>
          </a:xfrm>
          <a:prstGeom prst="rect">
            <a:avLst/>
          </a:prstGeom>
        </p:spPr>
      </p:pic>
      <p:pic>
        <p:nvPicPr>
          <p:cNvPr id="14" name="Picture 13">
            <a:extLst>
              <a:ext uri="{FF2B5EF4-FFF2-40B4-BE49-F238E27FC236}">
                <a16:creationId xmlns:a16="http://schemas.microsoft.com/office/drawing/2014/main" id="{BB882EE2-62F0-5045-8563-9D98F9C5AC63}"/>
              </a:ext>
            </a:extLst>
          </p:cNvPr>
          <p:cNvPicPr>
            <a:picLocks noChangeAspect="1"/>
          </p:cNvPicPr>
          <p:nvPr/>
        </p:nvPicPr>
        <p:blipFill>
          <a:blip r:embed="rId5"/>
          <a:stretch>
            <a:fillRect/>
          </a:stretch>
        </p:blipFill>
        <p:spPr>
          <a:xfrm>
            <a:off x="6776720" y="3902422"/>
            <a:ext cx="5120640" cy="2560320"/>
          </a:xfrm>
          <a:prstGeom prst="rect">
            <a:avLst/>
          </a:prstGeom>
        </p:spPr>
      </p:pic>
      <p:sp>
        <p:nvSpPr>
          <p:cNvPr id="15" name="Rectangle 14">
            <a:extLst>
              <a:ext uri="{FF2B5EF4-FFF2-40B4-BE49-F238E27FC236}">
                <a16:creationId xmlns:a16="http://schemas.microsoft.com/office/drawing/2014/main" id="{2E3DEE07-CAA4-654E-8BED-A353F6A6721F}"/>
              </a:ext>
            </a:extLst>
          </p:cNvPr>
          <p:cNvSpPr/>
          <p:nvPr/>
        </p:nvSpPr>
        <p:spPr>
          <a:xfrm>
            <a:off x="1587330" y="6374575"/>
            <a:ext cx="2351926" cy="338554"/>
          </a:xfrm>
          <a:prstGeom prst="rect">
            <a:avLst/>
          </a:prstGeom>
        </p:spPr>
        <p:txBody>
          <a:bodyPr wrap="none">
            <a:spAutoFit/>
          </a:bodyPr>
          <a:lstStyle/>
          <a:p>
            <a:r>
              <a:rPr lang="en-GB" sz="1600" dirty="0"/>
              <a:t>Poisson ratio surrogate </a:t>
            </a:r>
          </a:p>
        </p:txBody>
      </p:sp>
      <p:sp>
        <p:nvSpPr>
          <p:cNvPr id="16" name="Rectangle 15">
            <a:extLst>
              <a:ext uri="{FF2B5EF4-FFF2-40B4-BE49-F238E27FC236}">
                <a16:creationId xmlns:a16="http://schemas.microsoft.com/office/drawing/2014/main" id="{27B86B10-6F35-C845-AA4F-50EA3A8745A1}"/>
              </a:ext>
            </a:extLst>
          </p:cNvPr>
          <p:cNvSpPr/>
          <p:nvPr/>
        </p:nvSpPr>
        <p:spPr>
          <a:xfrm>
            <a:off x="2052475" y="3358412"/>
            <a:ext cx="1303562" cy="338554"/>
          </a:xfrm>
          <a:prstGeom prst="rect">
            <a:avLst/>
          </a:prstGeom>
        </p:spPr>
        <p:txBody>
          <a:bodyPr wrap="none">
            <a:spAutoFit/>
          </a:bodyPr>
          <a:lstStyle/>
          <a:p>
            <a:r>
              <a:rPr lang="en-GB" sz="1600" dirty="0"/>
              <a:t>E surrogate </a:t>
            </a:r>
          </a:p>
        </p:txBody>
      </p:sp>
      <p:sp>
        <p:nvSpPr>
          <p:cNvPr id="17" name="Rectangle 16">
            <a:extLst>
              <a:ext uri="{FF2B5EF4-FFF2-40B4-BE49-F238E27FC236}">
                <a16:creationId xmlns:a16="http://schemas.microsoft.com/office/drawing/2014/main" id="{770834E5-F790-3649-9F6E-6A2414280D6A}"/>
              </a:ext>
            </a:extLst>
          </p:cNvPr>
          <p:cNvSpPr/>
          <p:nvPr/>
        </p:nvSpPr>
        <p:spPr>
          <a:xfrm>
            <a:off x="7842439" y="3459955"/>
            <a:ext cx="3844322" cy="338554"/>
          </a:xfrm>
          <a:prstGeom prst="rect">
            <a:avLst/>
          </a:prstGeom>
        </p:spPr>
        <p:txBody>
          <a:bodyPr wrap="none">
            <a:spAutoFit/>
          </a:bodyPr>
          <a:lstStyle/>
          <a:p>
            <a:r>
              <a:rPr lang="en-GB" sz="1600" dirty="0"/>
              <a:t>ESMACS binding free energy surrogate </a:t>
            </a:r>
          </a:p>
        </p:txBody>
      </p:sp>
      <p:sp>
        <p:nvSpPr>
          <p:cNvPr id="18" name="Rectangle 17">
            <a:extLst>
              <a:ext uri="{FF2B5EF4-FFF2-40B4-BE49-F238E27FC236}">
                <a16:creationId xmlns:a16="http://schemas.microsoft.com/office/drawing/2014/main" id="{6325ADA6-FA4B-374B-885F-89039652A313}"/>
              </a:ext>
            </a:extLst>
          </p:cNvPr>
          <p:cNvSpPr/>
          <p:nvPr/>
        </p:nvSpPr>
        <p:spPr>
          <a:xfrm>
            <a:off x="7533060" y="6397378"/>
            <a:ext cx="4153701" cy="338554"/>
          </a:xfrm>
          <a:prstGeom prst="rect">
            <a:avLst/>
          </a:prstGeom>
        </p:spPr>
        <p:txBody>
          <a:bodyPr wrap="none">
            <a:spAutoFit/>
          </a:bodyPr>
          <a:lstStyle/>
          <a:p>
            <a:r>
              <a:rPr lang="en-GB" sz="1600" dirty="0"/>
              <a:t>TIES relative binding free energy surrogate </a:t>
            </a:r>
          </a:p>
        </p:txBody>
      </p:sp>
      <p:sp>
        <p:nvSpPr>
          <p:cNvPr id="19" name="Rectangle 18">
            <a:extLst>
              <a:ext uri="{FF2B5EF4-FFF2-40B4-BE49-F238E27FC236}">
                <a16:creationId xmlns:a16="http://schemas.microsoft.com/office/drawing/2014/main" id="{CFDC9769-CDDD-FB41-995C-AB8679E16CDD}"/>
              </a:ext>
            </a:extLst>
          </p:cNvPr>
          <p:cNvSpPr/>
          <p:nvPr/>
        </p:nvSpPr>
        <p:spPr>
          <a:xfrm>
            <a:off x="389989" y="630000"/>
            <a:ext cx="11296771" cy="369332"/>
          </a:xfrm>
          <a:prstGeom prst="rect">
            <a:avLst/>
          </a:prstGeom>
        </p:spPr>
        <p:txBody>
          <a:bodyPr wrap="square">
            <a:spAutoFit/>
          </a:bodyPr>
          <a:lstStyle/>
          <a:p>
            <a:r>
              <a:rPr lang="en-GB" dirty="0">
                <a:latin typeface="CMR12"/>
              </a:rPr>
              <a:t>The original MD models, a function of a &gt;100-dimensional input space, are well approximated by 1D surrogates. </a:t>
            </a:r>
            <a:endParaRPr lang="en-GB" dirty="0"/>
          </a:p>
        </p:txBody>
      </p:sp>
      <p:sp>
        <p:nvSpPr>
          <p:cNvPr id="20" name="Slide Number Placeholder 19">
            <a:extLst>
              <a:ext uri="{FF2B5EF4-FFF2-40B4-BE49-F238E27FC236}">
                <a16:creationId xmlns:a16="http://schemas.microsoft.com/office/drawing/2014/main" id="{225EB902-D8D2-0147-B35B-F7065F739683}"/>
              </a:ext>
            </a:extLst>
          </p:cNvPr>
          <p:cNvSpPr>
            <a:spLocks noGrp="1"/>
          </p:cNvSpPr>
          <p:nvPr>
            <p:ph type="sldNum" sz="quarter" idx="12"/>
          </p:nvPr>
        </p:nvSpPr>
        <p:spPr/>
        <p:txBody>
          <a:bodyPr/>
          <a:lstStyle/>
          <a:p>
            <a:fld id="{48F63A3B-78C7-47BE-AE5E-E10140E04643}" type="slidenum">
              <a:rPr lang="en-US" smtClean="0"/>
              <a:t>27</a:t>
            </a:fld>
            <a:endParaRPr lang="en-US"/>
          </a:p>
        </p:txBody>
      </p:sp>
    </p:spTree>
    <p:extLst>
      <p:ext uri="{BB962C8B-B14F-4D97-AF65-F5344CB8AC3E}">
        <p14:creationId xmlns:p14="http://schemas.microsoft.com/office/powerpoint/2010/main" val="2763715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6;g134476e679b_0_19">
            <a:extLst>
              <a:ext uri="{FF2B5EF4-FFF2-40B4-BE49-F238E27FC236}">
                <a16:creationId xmlns:a16="http://schemas.microsoft.com/office/drawing/2014/main" id="{AA38B656-6F52-2A4D-837F-9B9AE1FDD33A}"/>
              </a:ext>
            </a:extLst>
          </p:cNvPr>
          <p:cNvSpPr txBox="1">
            <a:spLocks/>
          </p:cNvSpPr>
          <p:nvPr/>
        </p:nvSpPr>
        <p:spPr>
          <a:xfrm>
            <a:off x="389990" y="0"/>
            <a:ext cx="1150737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Global first-order sensitivity analysis  </a:t>
            </a:r>
          </a:p>
        </p:txBody>
      </p:sp>
      <p:sp>
        <p:nvSpPr>
          <p:cNvPr id="8" name="Rectangle 7">
            <a:extLst>
              <a:ext uri="{FF2B5EF4-FFF2-40B4-BE49-F238E27FC236}">
                <a16:creationId xmlns:a16="http://schemas.microsoft.com/office/drawing/2014/main" id="{515F16E6-5B66-A149-815E-F4A7AB729EA6}"/>
              </a:ext>
            </a:extLst>
          </p:cNvPr>
          <p:cNvSpPr/>
          <p:nvPr/>
        </p:nvSpPr>
        <p:spPr>
          <a:xfrm>
            <a:off x="304800" y="709768"/>
            <a:ext cx="8407400" cy="369332"/>
          </a:xfrm>
          <a:prstGeom prst="rect">
            <a:avLst/>
          </a:prstGeom>
        </p:spPr>
        <p:txBody>
          <a:bodyPr wrap="square">
            <a:spAutoFit/>
          </a:bodyPr>
          <a:lstStyle/>
          <a:p>
            <a:r>
              <a:rPr lang="en-GB" dirty="0"/>
              <a:t>To identify the most sensitive parameters upon which the </a:t>
            </a:r>
            <a:r>
              <a:rPr lang="en-GB" dirty="0" err="1"/>
              <a:t>QoIs</a:t>
            </a:r>
            <a:r>
              <a:rPr lang="en-GB" dirty="0"/>
              <a:t> depend </a:t>
            </a:r>
          </a:p>
        </p:txBody>
      </p:sp>
      <p:pic>
        <p:nvPicPr>
          <p:cNvPr id="10" name="Picture 9">
            <a:extLst>
              <a:ext uri="{FF2B5EF4-FFF2-40B4-BE49-F238E27FC236}">
                <a16:creationId xmlns:a16="http://schemas.microsoft.com/office/drawing/2014/main" id="{ABFC8195-900B-E540-9FCA-581C4FC59889}"/>
              </a:ext>
            </a:extLst>
          </p:cNvPr>
          <p:cNvPicPr>
            <a:picLocks noChangeAspect="1"/>
          </p:cNvPicPr>
          <p:nvPr/>
        </p:nvPicPr>
        <p:blipFill>
          <a:blip r:embed="rId2"/>
          <a:stretch>
            <a:fillRect/>
          </a:stretch>
        </p:blipFill>
        <p:spPr>
          <a:xfrm>
            <a:off x="242504" y="1032933"/>
            <a:ext cx="2743200" cy="5486400"/>
          </a:xfrm>
          <a:prstGeom prst="rect">
            <a:avLst/>
          </a:prstGeom>
        </p:spPr>
      </p:pic>
      <p:pic>
        <p:nvPicPr>
          <p:cNvPr id="12" name="Picture 11">
            <a:extLst>
              <a:ext uri="{FF2B5EF4-FFF2-40B4-BE49-F238E27FC236}">
                <a16:creationId xmlns:a16="http://schemas.microsoft.com/office/drawing/2014/main" id="{1A8A3C76-5DF9-CF43-B3DC-85328676BF0D}"/>
              </a:ext>
            </a:extLst>
          </p:cNvPr>
          <p:cNvPicPr>
            <a:picLocks noChangeAspect="1"/>
          </p:cNvPicPr>
          <p:nvPr/>
        </p:nvPicPr>
        <p:blipFill>
          <a:blip r:embed="rId3"/>
          <a:stretch>
            <a:fillRect/>
          </a:stretch>
        </p:blipFill>
        <p:spPr>
          <a:xfrm>
            <a:off x="3352767" y="1032933"/>
            <a:ext cx="2743200" cy="5486400"/>
          </a:xfrm>
          <a:prstGeom prst="rect">
            <a:avLst/>
          </a:prstGeom>
        </p:spPr>
      </p:pic>
      <p:pic>
        <p:nvPicPr>
          <p:cNvPr id="14" name="Picture 13">
            <a:extLst>
              <a:ext uri="{FF2B5EF4-FFF2-40B4-BE49-F238E27FC236}">
                <a16:creationId xmlns:a16="http://schemas.microsoft.com/office/drawing/2014/main" id="{401D13E5-FC5E-C947-A306-D706AFCED9C2}"/>
              </a:ext>
            </a:extLst>
          </p:cNvPr>
          <p:cNvPicPr>
            <a:picLocks noChangeAspect="1"/>
          </p:cNvPicPr>
          <p:nvPr/>
        </p:nvPicPr>
        <p:blipFill>
          <a:blip r:embed="rId4"/>
          <a:stretch>
            <a:fillRect/>
          </a:stretch>
        </p:blipFill>
        <p:spPr>
          <a:xfrm>
            <a:off x="9051468" y="1032933"/>
            <a:ext cx="2743200" cy="5486400"/>
          </a:xfrm>
          <a:prstGeom prst="rect">
            <a:avLst/>
          </a:prstGeom>
        </p:spPr>
      </p:pic>
      <p:pic>
        <p:nvPicPr>
          <p:cNvPr id="16" name="Picture 15">
            <a:extLst>
              <a:ext uri="{FF2B5EF4-FFF2-40B4-BE49-F238E27FC236}">
                <a16:creationId xmlns:a16="http://schemas.microsoft.com/office/drawing/2014/main" id="{50A40FEC-AF86-D94E-968E-48A04879B5A5}"/>
              </a:ext>
            </a:extLst>
          </p:cNvPr>
          <p:cNvPicPr>
            <a:picLocks noChangeAspect="1"/>
          </p:cNvPicPr>
          <p:nvPr/>
        </p:nvPicPr>
        <p:blipFill>
          <a:blip r:embed="rId5"/>
          <a:stretch>
            <a:fillRect/>
          </a:stretch>
        </p:blipFill>
        <p:spPr>
          <a:xfrm>
            <a:off x="6143675" y="1032933"/>
            <a:ext cx="2743200" cy="5486400"/>
          </a:xfrm>
          <a:prstGeom prst="rect">
            <a:avLst/>
          </a:prstGeom>
        </p:spPr>
      </p:pic>
      <p:sp>
        <p:nvSpPr>
          <p:cNvPr id="18" name="Rectangle 17">
            <a:extLst>
              <a:ext uri="{FF2B5EF4-FFF2-40B4-BE49-F238E27FC236}">
                <a16:creationId xmlns:a16="http://schemas.microsoft.com/office/drawing/2014/main" id="{16928A3A-C9DD-0E41-AAE5-BF3369843993}"/>
              </a:ext>
            </a:extLst>
          </p:cNvPr>
          <p:cNvSpPr/>
          <p:nvPr/>
        </p:nvSpPr>
        <p:spPr>
          <a:xfrm>
            <a:off x="1453643" y="6503944"/>
            <a:ext cx="320922" cy="338554"/>
          </a:xfrm>
          <a:prstGeom prst="rect">
            <a:avLst/>
          </a:prstGeom>
        </p:spPr>
        <p:txBody>
          <a:bodyPr wrap="none">
            <a:spAutoFit/>
          </a:bodyPr>
          <a:lstStyle/>
          <a:p>
            <a:r>
              <a:rPr lang="en-GB" sz="1600" i="1" dirty="0"/>
              <a:t>E</a:t>
            </a:r>
          </a:p>
        </p:txBody>
      </p:sp>
      <p:sp>
        <p:nvSpPr>
          <p:cNvPr id="19" name="Rectangle 18">
            <a:extLst>
              <a:ext uri="{FF2B5EF4-FFF2-40B4-BE49-F238E27FC236}">
                <a16:creationId xmlns:a16="http://schemas.microsoft.com/office/drawing/2014/main" id="{423A5ED5-0F0A-2842-9E43-9B7201493368}"/>
              </a:ext>
            </a:extLst>
          </p:cNvPr>
          <p:cNvSpPr/>
          <p:nvPr/>
        </p:nvSpPr>
        <p:spPr>
          <a:xfrm>
            <a:off x="4196843" y="6503944"/>
            <a:ext cx="1426994" cy="338554"/>
          </a:xfrm>
          <a:prstGeom prst="rect">
            <a:avLst/>
          </a:prstGeom>
        </p:spPr>
        <p:txBody>
          <a:bodyPr wrap="none">
            <a:spAutoFit/>
          </a:bodyPr>
          <a:lstStyle/>
          <a:p>
            <a:r>
              <a:rPr lang="en-GB" sz="1600" dirty="0"/>
              <a:t>Poisson ratio </a:t>
            </a:r>
          </a:p>
        </p:txBody>
      </p:sp>
      <p:sp>
        <p:nvSpPr>
          <p:cNvPr id="20" name="Rectangle 19">
            <a:extLst>
              <a:ext uri="{FF2B5EF4-FFF2-40B4-BE49-F238E27FC236}">
                <a16:creationId xmlns:a16="http://schemas.microsoft.com/office/drawing/2014/main" id="{1523BE51-A331-1E4D-9559-C283EC33B2D8}"/>
              </a:ext>
            </a:extLst>
          </p:cNvPr>
          <p:cNvSpPr/>
          <p:nvPr/>
        </p:nvSpPr>
        <p:spPr>
          <a:xfrm>
            <a:off x="7177640" y="6503944"/>
            <a:ext cx="2020105" cy="338554"/>
          </a:xfrm>
          <a:prstGeom prst="rect">
            <a:avLst/>
          </a:prstGeom>
        </p:spPr>
        <p:txBody>
          <a:bodyPr wrap="none">
            <a:spAutoFit/>
          </a:bodyPr>
          <a:lstStyle/>
          <a:p>
            <a:r>
              <a:rPr lang="en-GB" sz="1600" dirty="0"/>
              <a:t>Binding free energy </a:t>
            </a:r>
          </a:p>
        </p:txBody>
      </p:sp>
      <p:sp>
        <p:nvSpPr>
          <p:cNvPr id="21" name="Rectangle 20">
            <a:extLst>
              <a:ext uri="{FF2B5EF4-FFF2-40B4-BE49-F238E27FC236}">
                <a16:creationId xmlns:a16="http://schemas.microsoft.com/office/drawing/2014/main" id="{E486E251-34C5-AA4B-AAE6-EF4FF076BE7A}"/>
              </a:ext>
            </a:extLst>
          </p:cNvPr>
          <p:cNvSpPr/>
          <p:nvPr/>
        </p:nvSpPr>
        <p:spPr>
          <a:xfrm>
            <a:off x="9362338" y="6503944"/>
            <a:ext cx="2794355" cy="338554"/>
          </a:xfrm>
          <a:prstGeom prst="rect">
            <a:avLst/>
          </a:prstGeom>
        </p:spPr>
        <p:txBody>
          <a:bodyPr wrap="none">
            <a:spAutoFit/>
          </a:bodyPr>
          <a:lstStyle/>
          <a:p>
            <a:r>
              <a:rPr lang="en-GB" sz="1600" dirty="0"/>
              <a:t>Relative binding free energy </a:t>
            </a:r>
          </a:p>
        </p:txBody>
      </p:sp>
      <p:sp>
        <p:nvSpPr>
          <p:cNvPr id="22" name="Slide Number Placeholder 21">
            <a:extLst>
              <a:ext uri="{FF2B5EF4-FFF2-40B4-BE49-F238E27FC236}">
                <a16:creationId xmlns:a16="http://schemas.microsoft.com/office/drawing/2014/main" id="{7EC54AAC-9256-084F-BAB8-21033788F891}"/>
              </a:ext>
            </a:extLst>
          </p:cNvPr>
          <p:cNvSpPr>
            <a:spLocks noGrp="1"/>
          </p:cNvSpPr>
          <p:nvPr>
            <p:ph type="sldNum" sz="quarter" idx="12"/>
          </p:nvPr>
        </p:nvSpPr>
        <p:spPr/>
        <p:txBody>
          <a:bodyPr/>
          <a:lstStyle/>
          <a:p>
            <a:fld id="{48F63A3B-78C7-47BE-AE5E-E10140E04643}" type="slidenum">
              <a:rPr lang="en-US" smtClean="0"/>
              <a:t>28</a:t>
            </a:fld>
            <a:endParaRPr lang="en-US"/>
          </a:p>
        </p:txBody>
      </p:sp>
    </p:spTree>
    <p:extLst>
      <p:ext uri="{BB962C8B-B14F-4D97-AF65-F5344CB8AC3E}">
        <p14:creationId xmlns:p14="http://schemas.microsoft.com/office/powerpoint/2010/main" val="2072044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6;g134476e679b_0_19">
            <a:extLst>
              <a:ext uri="{FF2B5EF4-FFF2-40B4-BE49-F238E27FC236}">
                <a16:creationId xmlns:a16="http://schemas.microsoft.com/office/drawing/2014/main" id="{5B03808C-DBFE-F346-9676-D6EB65B447CB}"/>
              </a:ext>
            </a:extLst>
          </p:cNvPr>
          <p:cNvSpPr txBox="1">
            <a:spLocks/>
          </p:cNvSpPr>
          <p:nvPr/>
        </p:nvSpPr>
        <p:spPr>
          <a:xfrm>
            <a:off x="389990" y="0"/>
            <a:ext cx="1150737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Physical insight from sensitivity analysis   </a:t>
            </a:r>
          </a:p>
        </p:txBody>
      </p:sp>
      <p:pic>
        <p:nvPicPr>
          <p:cNvPr id="7" name="Picture 6">
            <a:extLst>
              <a:ext uri="{FF2B5EF4-FFF2-40B4-BE49-F238E27FC236}">
                <a16:creationId xmlns:a16="http://schemas.microsoft.com/office/drawing/2014/main" id="{31F2BD30-CAEE-D844-8CEE-DB50FEC34282}"/>
              </a:ext>
            </a:extLst>
          </p:cNvPr>
          <p:cNvPicPr>
            <a:picLocks noChangeAspect="1"/>
          </p:cNvPicPr>
          <p:nvPr/>
        </p:nvPicPr>
        <p:blipFill>
          <a:blip r:embed="rId2"/>
          <a:stretch>
            <a:fillRect/>
          </a:stretch>
        </p:blipFill>
        <p:spPr>
          <a:xfrm>
            <a:off x="4774807" y="786814"/>
            <a:ext cx="6502400" cy="5791200"/>
          </a:xfrm>
          <a:prstGeom prst="rect">
            <a:avLst/>
          </a:prstGeom>
        </p:spPr>
      </p:pic>
      <p:pic>
        <p:nvPicPr>
          <p:cNvPr id="8" name="Picture 7">
            <a:extLst>
              <a:ext uri="{FF2B5EF4-FFF2-40B4-BE49-F238E27FC236}">
                <a16:creationId xmlns:a16="http://schemas.microsoft.com/office/drawing/2014/main" id="{C37CB62E-ACCA-A14E-B83B-7B67B0E34DA9}"/>
              </a:ext>
            </a:extLst>
          </p:cNvPr>
          <p:cNvPicPr>
            <a:picLocks noChangeAspect="1"/>
          </p:cNvPicPr>
          <p:nvPr/>
        </p:nvPicPr>
        <p:blipFill rotWithShape="1">
          <a:blip r:embed="rId3"/>
          <a:srcRect l="22998" b="77548"/>
          <a:stretch/>
        </p:blipFill>
        <p:spPr>
          <a:xfrm>
            <a:off x="1120980" y="3735579"/>
            <a:ext cx="3520531" cy="2053011"/>
          </a:xfrm>
          <a:prstGeom prst="rect">
            <a:avLst/>
          </a:prstGeom>
        </p:spPr>
      </p:pic>
      <p:sp>
        <p:nvSpPr>
          <p:cNvPr id="9" name="Rectangle 8">
            <a:extLst>
              <a:ext uri="{FF2B5EF4-FFF2-40B4-BE49-F238E27FC236}">
                <a16:creationId xmlns:a16="http://schemas.microsoft.com/office/drawing/2014/main" id="{EBC77894-54F6-EE4F-BF1F-67F785A1075A}"/>
              </a:ext>
            </a:extLst>
          </p:cNvPr>
          <p:cNvSpPr/>
          <p:nvPr/>
        </p:nvSpPr>
        <p:spPr>
          <a:xfrm>
            <a:off x="124615" y="4201267"/>
            <a:ext cx="954107" cy="1579920"/>
          </a:xfrm>
          <a:prstGeom prst="rect">
            <a:avLst/>
          </a:prstGeom>
        </p:spPr>
        <p:txBody>
          <a:bodyPr wrap="none">
            <a:spAutoFit/>
          </a:bodyPr>
          <a:lstStyle/>
          <a:p>
            <a:pPr>
              <a:spcAft>
                <a:spcPts val="200"/>
              </a:spcAft>
            </a:pPr>
            <a:r>
              <a:rPr lang="en-GB" dirty="0"/>
              <a:t>Orange</a:t>
            </a:r>
          </a:p>
          <a:p>
            <a:pPr>
              <a:spcAft>
                <a:spcPts val="200"/>
              </a:spcAft>
            </a:pPr>
            <a:r>
              <a:rPr lang="en-GB" dirty="0"/>
              <a:t>Yellow</a:t>
            </a:r>
          </a:p>
          <a:p>
            <a:pPr>
              <a:spcAft>
                <a:spcPts val="200"/>
              </a:spcAft>
            </a:pPr>
            <a:r>
              <a:rPr lang="en-GB" dirty="0"/>
              <a:t>Green</a:t>
            </a:r>
          </a:p>
          <a:p>
            <a:pPr>
              <a:spcAft>
                <a:spcPts val="200"/>
              </a:spcAft>
            </a:pPr>
            <a:r>
              <a:rPr lang="en-GB" dirty="0"/>
              <a:t>Yellow</a:t>
            </a:r>
          </a:p>
          <a:p>
            <a:pPr>
              <a:spcAft>
                <a:spcPts val="200"/>
              </a:spcAft>
            </a:pPr>
            <a:r>
              <a:rPr lang="en-GB" dirty="0"/>
              <a:t>Purple </a:t>
            </a:r>
          </a:p>
        </p:txBody>
      </p:sp>
      <p:sp>
        <p:nvSpPr>
          <p:cNvPr id="10" name="Rectangle 9">
            <a:extLst>
              <a:ext uri="{FF2B5EF4-FFF2-40B4-BE49-F238E27FC236}">
                <a16:creationId xmlns:a16="http://schemas.microsoft.com/office/drawing/2014/main" id="{A3D4092A-DF5B-FC45-9A9C-272E57BBA4E7}"/>
              </a:ext>
            </a:extLst>
          </p:cNvPr>
          <p:cNvSpPr/>
          <p:nvPr/>
        </p:nvSpPr>
        <p:spPr>
          <a:xfrm>
            <a:off x="151871" y="3419412"/>
            <a:ext cx="3942554" cy="400110"/>
          </a:xfrm>
          <a:prstGeom prst="rect">
            <a:avLst/>
          </a:prstGeom>
        </p:spPr>
        <p:txBody>
          <a:bodyPr wrap="none">
            <a:spAutoFit/>
          </a:bodyPr>
          <a:lstStyle/>
          <a:p>
            <a:r>
              <a:rPr lang="en-GB" sz="2000" dirty="0"/>
              <a:t>Top 5 most sensitive parameters </a:t>
            </a:r>
          </a:p>
        </p:txBody>
      </p:sp>
      <p:sp>
        <p:nvSpPr>
          <p:cNvPr id="5" name="Rectangle 4">
            <a:extLst>
              <a:ext uri="{FF2B5EF4-FFF2-40B4-BE49-F238E27FC236}">
                <a16:creationId xmlns:a16="http://schemas.microsoft.com/office/drawing/2014/main" id="{4B6C46AF-34FF-3545-9AC6-D0AF36A34FAD}"/>
              </a:ext>
            </a:extLst>
          </p:cNvPr>
          <p:cNvSpPr/>
          <p:nvPr/>
        </p:nvSpPr>
        <p:spPr>
          <a:xfrm>
            <a:off x="113411" y="1100929"/>
            <a:ext cx="4777564" cy="1938992"/>
          </a:xfrm>
          <a:prstGeom prst="rect">
            <a:avLst/>
          </a:prstGeom>
        </p:spPr>
        <p:txBody>
          <a:bodyPr wrap="square">
            <a:spAutoFit/>
          </a:bodyPr>
          <a:lstStyle/>
          <a:p>
            <a:r>
              <a:rPr lang="en-GB" sz="2400" dirty="0"/>
              <a:t>Allows us to identify the sources of the dominant contributions and the atoms to which the most sensitive parameters are assigned.</a:t>
            </a:r>
          </a:p>
        </p:txBody>
      </p:sp>
      <p:sp>
        <p:nvSpPr>
          <p:cNvPr id="11" name="Slide Number Placeholder 10">
            <a:extLst>
              <a:ext uri="{FF2B5EF4-FFF2-40B4-BE49-F238E27FC236}">
                <a16:creationId xmlns:a16="http://schemas.microsoft.com/office/drawing/2014/main" id="{E569DE51-0D22-1D4B-A1C9-FF18A4CE2CB4}"/>
              </a:ext>
            </a:extLst>
          </p:cNvPr>
          <p:cNvSpPr>
            <a:spLocks noGrp="1"/>
          </p:cNvSpPr>
          <p:nvPr>
            <p:ph type="sldNum" sz="quarter" idx="12"/>
          </p:nvPr>
        </p:nvSpPr>
        <p:spPr/>
        <p:txBody>
          <a:bodyPr/>
          <a:lstStyle/>
          <a:p>
            <a:fld id="{48F63A3B-78C7-47BE-AE5E-E10140E04643}" type="slidenum">
              <a:rPr lang="en-US" smtClean="0"/>
              <a:t>29</a:t>
            </a:fld>
            <a:endParaRPr lang="en-US"/>
          </a:p>
        </p:txBody>
      </p:sp>
    </p:spTree>
    <p:extLst>
      <p:ext uri="{BB962C8B-B14F-4D97-AF65-F5344CB8AC3E}">
        <p14:creationId xmlns:p14="http://schemas.microsoft.com/office/powerpoint/2010/main" val="62827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CAFFF2-CE24-4049-911D-8C12FCA37DF3}"/>
              </a:ext>
            </a:extLst>
          </p:cNvPr>
          <p:cNvPicPr>
            <a:picLocks noChangeAspect="1"/>
          </p:cNvPicPr>
          <p:nvPr/>
        </p:nvPicPr>
        <p:blipFill>
          <a:blip r:embed="rId2"/>
          <a:stretch>
            <a:fillRect/>
          </a:stretch>
        </p:blipFill>
        <p:spPr>
          <a:xfrm>
            <a:off x="4063411" y="1126550"/>
            <a:ext cx="7556500" cy="5849620"/>
          </a:xfrm>
          <a:prstGeom prst="rect">
            <a:avLst/>
          </a:prstGeom>
        </p:spPr>
      </p:pic>
      <p:sp>
        <p:nvSpPr>
          <p:cNvPr id="5" name="Google Shape;96;g134476e679b_0_19">
            <a:extLst>
              <a:ext uri="{FF2B5EF4-FFF2-40B4-BE49-F238E27FC236}">
                <a16:creationId xmlns:a16="http://schemas.microsoft.com/office/drawing/2014/main" id="{928DB755-7969-A942-9878-2E089DAFD356}"/>
              </a:ext>
            </a:extLst>
          </p:cNvPr>
          <p:cNvSpPr txBox="1">
            <a:spLocks/>
          </p:cNvSpPr>
          <p:nvPr/>
        </p:nvSpPr>
        <p:spPr>
          <a:xfrm>
            <a:off x="389990" y="0"/>
            <a:ext cx="1150737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Our Toolkits for VVUQ</a:t>
            </a:r>
          </a:p>
        </p:txBody>
      </p:sp>
      <p:sp>
        <p:nvSpPr>
          <p:cNvPr id="6" name="Rectangle 5">
            <a:extLst>
              <a:ext uri="{FF2B5EF4-FFF2-40B4-BE49-F238E27FC236}">
                <a16:creationId xmlns:a16="http://schemas.microsoft.com/office/drawing/2014/main" id="{DA147471-451C-844D-9E5E-3522FAE2255D}"/>
              </a:ext>
            </a:extLst>
          </p:cNvPr>
          <p:cNvSpPr/>
          <p:nvPr/>
        </p:nvSpPr>
        <p:spPr>
          <a:xfrm>
            <a:off x="8686800" y="65485"/>
            <a:ext cx="3707345" cy="923330"/>
          </a:xfrm>
          <a:prstGeom prst="rect">
            <a:avLst/>
          </a:prstGeom>
        </p:spPr>
        <p:txBody>
          <a:bodyPr wrap="square">
            <a:spAutoFit/>
          </a:bodyPr>
          <a:lstStyle/>
          <a:p>
            <a:r>
              <a:rPr lang="en-GB" dirty="0"/>
              <a:t>Provides certification for VVUQ: makes it simple to quantify uncertainties.</a:t>
            </a:r>
          </a:p>
        </p:txBody>
      </p:sp>
      <p:pic>
        <p:nvPicPr>
          <p:cNvPr id="8" name="Picture 7">
            <a:extLst>
              <a:ext uri="{FF2B5EF4-FFF2-40B4-BE49-F238E27FC236}">
                <a16:creationId xmlns:a16="http://schemas.microsoft.com/office/drawing/2014/main" id="{FA52DEA7-C85D-BB4C-B4C0-D98B5800ED64}"/>
              </a:ext>
            </a:extLst>
          </p:cNvPr>
          <p:cNvPicPr>
            <a:picLocks noChangeAspect="1"/>
          </p:cNvPicPr>
          <p:nvPr/>
        </p:nvPicPr>
        <p:blipFill rotWithShape="1">
          <a:blip r:embed="rId3"/>
          <a:srcRect l="5736" t="26259" r="4429" b="25136"/>
          <a:stretch/>
        </p:blipFill>
        <p:spPr>
          <a:xfrm>
            <a:off x="389990" y="930362"/>
            <a:ext cx="2920754" cy="790112"/>
          </a:xfrm>
          <a:prstGeom prst="rect">
            <a:avLst/>
          </a:prstGeom>
        </p:spPr>
      </p:pic>
      <p:sp>
        <p:nvSpPr>
          <p:cNvPr id="11" name="Rectangle 10">
            <a:extLst>
              <a:ext uri="{FF2B5EF4-FFF2-40B4-BE49-F238E27FC236}">
                <a16:creationId xmlns:a16="http://schemas.microsoft.com/office/drawing/2014/main" id="{B27F2462-CBAE-9C44-AD52-ED6D55BEAF97}"/>
              </a:ext>
            </a:extLst>
          </p:cNvPr>
          <p:cNvSpPr/>
          <p:nvPr/>
        </p:nvSpPr>
        <p:spPr>
          <a:xfrm>
            <a:off x="311408" y="1935843"/>
            <a:ext cx="3530354" cy="5355312"/>
          </a:xfrm>
          <a:prstGeom prst="rect">
            <a:avLst/>
          </a:prstGeom>
        </p:spPr>
        <p:txBody>
          <a:bodyPr wrap="square">
            <a:spAutoFit/>
          </a:bodyPr>
          <a:lstStyle/>
          <a:p>
            <a:r>
              <a:rPr lang="en-GB" dirty="0"/>
              <a:t>Open-source </a:t>
            </a:r>
            <a:r>
              <a:rPr lang="en-GB" dirty="0" err="1"/>
              <a:t>EasyVVUQ</a:t>
            </a:r>
            <a:r>
              <a:rPr lang="en-GB" dirty="0"/>
              <a:t> application, contained within the VECMA and SEAVEA toolkits</a:t>
            </a:r>
          </a:p>
          <a:p>
            <a:endParaRPr lang="en-GB" dirty="0"/>
          </a:p>
          <a:p>
            <a:r>
              <a:rPr lang="en-GB" dirty="0"/>
              <a:t>Contains many standard methods &amp; lots of others:</a:t>
            </a:r>
          </a:p>
          <a:p>
            <a:endParaRPr lang="en-GB" dirty="0"/>
          </a:p>
          <a:p>
            <a:r>
              <a:rPr lang="en-GB" i="1" dirty="0"/>
              <a:t>Quasi Monte Carlo</a:t>
            </a:r>
          </a:p>
          <a:p>
            <a:r>
              <a:rPr lang="en-GB" i="1" dirty="0"/>
              <a:t>Polynomial chaos</a:t>
            </a:r>
          </a:p>
          <a:p>
            <a:r>
              <a:rPr lang="en-GB" i="1" dirty="0"/>
              <a:t>Stochastic Colocation</a:t>
            </a:r>
          </a:p>
          <a:p>
            <a:r>
              <a:rPr lang="en-GB" i="1" dirty="0"/>
              <a:t>Multi-objective Gaussian processes</a:t>
            </a:r>
          </a:p>
          <a:p>
            <a:endParaRPr lang="en-GB" i="1" dirty="0"/>
          </a:p>
          <a:p>
            <a:r>
              <a:rPr lang="en-GB" i="1" dirty="0"/>
              <a:t>Sampling schemes</a:t>
            </a:r>
          </a:p>
          <a:p>
            <a:endParaRPr lang="en-GB" i="1" dirty="0"/>
          </a:p>
          <a:p>
            <a:endParaRPr lang="en-GB" dirty="0"/>
          </a:p>
          <a:p>
            <a:endParaRPr lang="en-GB" dirty="0"/>
          </a:p>
          <a:p>
            <a:endParaRPr lang="en-GB" dirty="0"/>
          </a:p>
          <a:p>
            <a:endParaRPr lang="en-GB" dirty="0"/>
          </a:p>
        </p:txBody>
      </p:sp>
      <p:pic>
        <p:nvPicPr>
          <p:cNvPr id="13" name="Picture 12">
            <a:extLst>
              <a:ext uri="{FF2B5EF4-FFF2-40B4-BE49-F238E27FC236}">
                <a16:creationId xmlns:a16="http://schemas.microsoft.com/office/drawing/2014/main" id="{8C90C9AA-A67C-BC4B-A776-BEA893E82BA2}"/>
              </a:ext>
            </a:extLst>
          </p:cNvPr>
          <p:cNvPicPr>
            <a:picLocks noChangeAspect="1"/>
          </p:cNvPicPr>
          <p:nvPr/>
        </p:nvPicPr>
        <p:blipFill>
          <a:blip r:embed="rId4"/>
          <a:stretch>
            <a:fillRect/>
          </a:stretch>
        </p:blipFill>
        <p:spPr>
          <a:xfrm>
            <a:off x="5610983" y="145485"/>
            <a:ext cx="2926080" cy="651510"/>
          </a:xfrm>
          <a:prstGeom prst="rect">
            <a:avLst/>
          </a:prstGeom>
        </p:spPr>
      </p:pic>
      <p:sp>
        <p:nvSpPr>
          <p:cNvPr id="15" name="Slide Number Placeholder 14">
            <a:extLst>
              <a:ext uri="{FF2B5EF4-FFF2-40B4-BE49-F238E27FC236}">
                <a16:creationId xmlns:a16="http://schemas.microsoft.com/office/drawing/2014/main" id="{C5ABB8D2-8048-D14F-A023-E89BE4EF8F09}"/>
              </a:ext>
            </a:extLst>
          </p:cNvPr>
          <p:cNvSpPr>
            <a:spLocks noGrp="1"/>
          </p:cNvSpPr>
          <p:nvPr>
            <p:ph type="sldNum" sz="quarter" idx="12"/>
          </p:nvPr>
        </p:nvSpPr>
        <p:spPr/>
        <p:txBody>
          <a:bodyPr/>
          <a:lstStyle/>
          <a:p>
            <a:fld id="{48F63A3B-78C7-47BE-AE5E-E10140E04643}" type="slidenum">
              <a:rPr lang="en-US" smtClean="0"/>
              <a:t>3</a:t>
            </a:fld>
            <a:endParaRPr lang="en-US"/>
          </a:p>
        </p:txBody>
      </p:sp>
      <p:pic>
        <p:nvPicPr>
          <p:cNvPr id="2" name="Google Shape;1006;p111">
            <a:extLst>
              <a:ext uri="{FF2B5EF4-FFF2-40B4-BE49-F238E27FC236}">
                <a16:creationId xmlns:a16="http://schemas.microsoft.com/office/drawing/2014/main" id="{C9945A9F-4EF1-910D-910C-786FE102C91B}"/>
              </a:ext>
            </a:extLst>
          </p:cNvPr>
          <p:cNvPicPr preferRelativeResize="0"/>
          <p:nvPr/>
        </p:nvPicPr>
        <p:blipFill>
          <a:blip r:embed="rId5">
            <a:alphaModFix/>
          </a:blip>
          <a:stretch>
            <a:fillRect/>
          </a:stretch>
        </p:blipFill>
        <p:spPr>
          <a:xfrm>
            <a:off x="365104" y="6130838"/>
            <a:ext cx="2357776" cy="706841"/>
          </a:xfrm>
          <a:prstGeom prst="rect">
            <a:avLst/>
          </a:prstGeom>
          <a:noFill/>
          <a:ln>
            <a:noFill/>
          </a:ln>
        </p:spPr>
      </p:pic>
    </p:spTree>
    <p:extLst>
      <p:ext uri="{BB962C8B-B14F-4D97-AF65-F5344CB8AC3E}">
        <p14:creationId xmlns:p14="http://schemas.microsoft.com/office/powerpoint/2010/main" val="2296524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B102518-5784-D2D1-ED50-168715FCF01A}"/>
              </a:ext>
            </a:extLst>
          </p:cNvPr>
          <p:cNvSpPr/>
          <p:nvPr/>
        </p:nvSpPr>
        <p:spPr>
          <a:xfrm>
            <a:off x="377082" y="629182"/>
            <a:ext cx="3514644" cy="769441"/>
          </a:xfrm>
          <a:prstGeom prst="rect">
            <a:avLst/>
          </a:prstGeom>
        </p:spPr>
        <p:txBody>
          <a:bodyPr wrap="square" lIns="91440" tIns="45720" rIns="91440" bIns="45720" anchor="t">
            <a:spAutoFit/>
          </a:bodyPr>
          <a:lstStyle/>
          <a:p>
            <a:endParaRPr lang="en-GB" sz="4400" b="1">
              <a:latin typeface="Calibri"/>
              <a:cs typeface="Arial"/>
            </a:endParaRPr>
          </a:p>
        </p:txBody>
      </p:sp>
      <p:sp>
        <p:nvSpPr>
          <p:cNvPr id="2" name="TextBox 1">
            <a:extLst>
              <a:ext uri="{FF2B5EF4-FFF2-40B4-BE49-F238E27FC236}">
                <a16:creationId xmlns:a16="http://schemas.microsoft.com/office/drawing/2014/main" id="{A02B0AF5-65C1-3BFD-75DF-73E84C3F4DEB}"/>
              </a:ext>
            </a:extLst>
          </p:cNvPr>
          <p:cNvSpPr txBox="1"/>
          <p:nvPr/>
        </p:nvSpPr>
        <p:spPr>
          <a:xfrm>
            <a:off x="161426" y="6477740"/>
            <a:ext cx="104352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cs typeface="Arial"/>
              </a:rPr>
              <a:t>J. Jumper, </a:t>
            </a:r>
            <a:r>
              <a:rPr lang="en-US" sz="1400" i="1">
                <a:latin typeface="Arial"/>
                <a:cs typeface="Arial"/>
              </a:rPr>
              <a:t>et al</a:t>
            </a:r>
            <a:r>
              <a:rPr lang="en-US" sz="1400">
                <a:latin typeface="Arial"/>
                <a:cs typeface="Arial"/>
              </a:rPr>
              <a:t>., (2021), Highly accurate protein structure prediction with </a:t>
            </a:r>
            <a:r>
              <a:rPr lang="en-US" sz="1400" err="1">
                <a:latin typeface="Arial"/>
                <a:cs typeface="Arial"/>
              </a:rPr>
              <a:t>AlphaFold</a:t>
            </a:r>
            <a:r>
              <a:rPr lang="en-US" sz="1400">
                <a:latin typeface="Arial"/>
                <a:cs typeface="Arial"/>
              </a:rPr>
              <a:t>, Nature, </a:t>
            </a:r>
            <a:r>
              <a:rPr lang="en-US" sz="1400" b="1">
                <a:latin typeface="Arial"/>
                <a:cs typeface="Arial"/>
              </a:rPr>
              <a:t>596</a:t>
            </a:r>
            <a:r>
              <a:rPr lang="en-US" sz="1400">
                <a:latin typeface="Arial"/>
                <a:cs typeface="Arial"/>
              </a:rPr>
              <a:t>, 583-589.</a:t>
            </a:r>
            <a:endParaRPr lang="en-US" sz="1400" i="1">
              <a:solidFill>
                <a:srgbClr val="000000"/>
              </a:solidFill>
              <a:latin typeface="Arial"/>
              <a:cs typeface="Arial"/>
            </a:endParaRPr>
          </a:p>
        </p:txBody>
      </p:sp>
      <p:sp>
        <p:nvSpPr>
          <p:cNvPr id="3" name="Slide Number Placeholder 2">
            <a:extLst>
              <a:ext uri="{FF2B5EF4-FFF2-40B4-BE49-F238E27FC236}">
                <a16:creationId xmlns:a16="http://schemas.microsoft.com/office/drawing/2014/main" id="{F13E77B1-FE1B-0428-A0A9-B37E4E4342DD}"/>
              </a:ext>
            </a:extLst>
          </p:cNvPr>
          <p:cNvSpPr>
            <a:spLocks noGrp="1"/>
          </p:cNvSpPr>
          <p:nvPr>
            <p:ph type="sldNum" sz="quarter" idx="12"/>
          </p:nvPr>
        </p:nvSpPr>
        <p:spPr/>
        <p:txBody>
          <a:bodyPr/>
          <a:lstStyle/>
          <a:p>
            <a:pPr>
              <a:defRPr/>
            </a:pPr>
            <a:fld id="{A68DF897-BF7D-364E-94C4-DBD7D61CD3A9}" type="slidenum">
              <a:rPr lang="en-US" smtClean="0"/>
              <a:pPr>
                <a:defRPr/>
              </a:pPr>
              <a:t>30</a:t>
            </a:fld>
            <a:endParaRPr lang="en-US"/>
          </a:p>
        </p:txBody>
      </p:sp>
      <p:sp>
        <p:nvSpPr>
          <p:cNvPr id="5" name="TextBox 4">
            <a:extLst>
              <a:ext uri="{FF2B5EF4-FFF2-40B4-BE49-F238E27FC236}">
                <a16:creationId xmlns:a16="http://schemas.microsoft.com/office/drawing/2014/main" id="{F764122B-1ED7-CBA0-2CC8-B322D3443B3E}"/>
              </a:ext>
            </a:extLst>
          </p:cNvPr>
          <p:cNvSpPr txBox="1"/>
          <p:nvPr/>
        </p:nvSpPr>
        <p:spPr>
          <a:xfrm>
            <a:off x="164728" y="38192"/>
            <a:ext cx="6096000" cy="584775"/>
          </a:xfrm>
          <a:prstGeom prst="rect">
            <a:avLst/>
          </a:prstGeom>
          <a:noFill/>
        </p:spPr>
        <p:txBody>
          <a:bodyPr wrap="square" lIns="91440" tIns="45720" rIns="91440" bIns="45720" anchor="t">
            <a:spAutoFit/>
          </a:bodyPr>
          <a:lstStyle/>
          <a:p>
            <a:r>
              <a:rPr lang="en-US" sz="3200" b="1">
                <a:solidFill>
                  <a:schemeClr val="bg1"/>
                </a:solidFill>
                <a:latin typeface="Arial"/>
                <a:ea typeface="Avenir"/>
                <a:cs typeface="Avenir"/>
                <a:sym typeface="Avenir"/>
              </a:rPr>
              <a:t>Drug </a:t>
            </a:r>
            <a:r>
              <a:rPr lang="en-US" sz="3200" b="1">
                <a:solidFill>
                  <a:schemeClr val="bg1"/>
                </a:solidFill>
                <a:latin typeface="Arial"/>
                <a:ea typeface="Avenir"/>
                <a:cs typeface="Arial"/>
                <a:sym typeface="Avenir"/>
              </a:rPr>
              <a:t>Development </a:t>
            </a:r>
            <a:endParaRPr lang="en-US" sz="3200" b="1">
              <a:solidFill>
                <a:schemeClr val="bg1"/>
              </a:solidFill>
              <a:latin typeface="Arial"/>
              <a:cs typeface="Arial"/>
            </a:endParaRPr>
          </a:p>
        </p:txBody>
      </p:sp>
      <p:sp>
        <p:nvSpPr>
          <p:cNvPr id="6" name="TextBox 5">
            <a:extLst>
              <a:ext uri="{FF2B5EF4-FFF2-40B4-BE49-F238E27FC236}">
                <a16:creationId xmlns:a16="http://schemas.microsoft.com/office/drawing/2014/main" id="{8FD0B95A-AF47-B164-D05A-83ACE9E62901}"/>
              </a:ext>
            </a:extLst>
          </p:cNvPr>
          <p:cNvSpPr txBox="1"/>
          <p:nvPr/>
        </p:nvSpPr>
        <p:spPr>
          <a:xfrm>
            <a:off x="107121" y="67874"/>
            <a:ext cx="74734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Calibri"/>
                <a:cs typeface="Calibri"/>
              </a:rPr>
              <a:t>Protein structure prediction</a:t>
            </a:r>
            <a:endParaRPr lang="en-GB" sz="4400" dirty="0">
              <a:cs typeface="Arial" panose="020B0604020202020204" pitchFamily="34" charset="0"/>
            </a:endParaRPr>
          </a:p>
          <a:p>
            <a:endParaRPr lang="en-GB" sz="2400" dirty="0">
              <a:solidFill>
                <a:schemeClr val="dk1"/>
              </a:solidFill>
              <a:cs typeface="Arial" panose="020B0604020202020204" pitchFamily="34" charset="0"/>
            </a:endParaRPr>
          </a:p>
        </p:txBody>
      </p:sp>
      <p:pic>
        <p:nvPicPr>
          <p:cNvPr id="4" name="Picture 7" descr="Text&#10;&#10;Description automatically generated">
            <a:extLst>
              <a:ext uri="{FF2B5EF4-FFF2-40B4-BE49-F238E27FC236}">
                <a16:creationId xmlns:a16="http://schemas.microsoft.com/office/drawing/2014/main" id="{8E7F65EE-690D-5E42-C81E-0F651507EF5E}"/>
              </a:ext>
            </a:extLst>
          </p:cNvPr>
          <p:cNvPicPr>
            <a:picLocks noChangeAspect="1"/>
          </p:cNvPicPr>
          <p:nvPr/>
        </p:nvPicPr>
        <p:blipFill>
          <a:blip r:embed="rId3"/>
          <a:stretch>
            <a:fillRect/>
          </a:stretch>
        </p:blipFill>
        <p:spPr>
          <a:xfrm>
            <a:off x="7780020" y="704850"/>
            <a:ext cx="4038600" cy="5349240"/>
          </a:xfrm>
          <a:prstGeom prst="rect">
            <a:avLst/>
          </a:prstGeom>
        </p:spPr>
      </p:pic>
      <p:pic>
        <p:nvPicPr>
          <p:cNvPr id="7" name="Picture 7" descr="Map&#10;&#10;Description automatically generated">
            <a:extLst>
              <a:ext uri="{FF2B5EF4-FFF2-40B4-BE49-F238E27FC236}">
                <a16:creationId xmlns:a16="http://schemas.microsoft.com/office/drawing/2014/main" id="{7851324A-5930-2207-32E7-0533DAD0E4A4}"/>
              </a:ext>
            </a:extLst>
          </p:cNvPr>
          <p:cNvPicPr>
            <a:picLocks noChangeAspect="1"/>
          </p:cNvPicPr>
          <p:nvPr/>
        </p:nvPicPr>
        <p:blipFill>
          <a:blip r:embed="rId4"/>
          <a:stretch>
            <a:fillRect/>
          </a:stretch>
        </p:blipFill>
        <p:spPr>
          <a:xfrm>
            <a:off x="139865" y="3822783"/>
            <a:ext cx="3703982" cy="2095224"/>
          </a:xfrm>
          <a:prstGeom prst="rect">
            <a:avLst/>
          </a:prstGeom>
        </p:spPr>
      </p:pic>
      <p:pic>
        <p:nvPicPr>
          <p:cNvPr id="8" name="Picture 8" descr="A picture containing background pattern&#10;&#10;Description automatically generated">
            <a:extLst>
              <a:ext uri="{FF2B5EF4-FFF2-40B4-BE49-F238E27FC236}">
                <a16:creationId xmlns:a16="http://schemas.microsoft.com/office/drawing/2014/main" id="{93F22050-0744-DEA4-F3BE-7B155E9F7D45}"/>
              </a:ext>
            </a:extLst>
          </p:cNvPr>
          <p:cNvPicPr>
            <a:picLocks noChangeAspect="1"/>
          </p:cNvPicPr>
          <p:nvPr/>
        </p:nvPicPr>
        <p:blipFill>
          <a:blip r:embed="rId5"/>
          <a:stretch>
            <a:fillRect/>
          </a:stretch>
        </p:blipFill>
        <p:spPr>
          <a:xfrm>
            <a:off x="4133106" y="3381804"/>
            <a:ext cx="3494156" cy="2977182"/>
          </a:xfrm>
          <a:prstGeom prst="rect">
            <a:avLst/>
          </a:prstGeom>
        </p:spPr>
      </p:pic>
      <p:sp>
        <p:nvSpPr>
          <p:cNvPr id="9" name="Rectangle 8">
            <a:extLst>
              <a:ext uri="{FF2B5EF4-FFF2-40B4-BE49-F238E27FC236}">
                <a16:creationId xmlns:a16="http://schemas.microsoft.com/office/drawing/2014/main" id="{23882308-4DFF-3544-96C3-1910B22F4F28}"/>
              </a:ext>
            </a:extLst>
          </p:cNvPr>
          <p:cNvSpPr/>
          <p:nvPr/>
        </p:nvSpPr>
        <p:spPr>
          <a:xfrm>
            <a:off x="89410" y="1201168"/>
            <a:ext cx="7266887" cy="1877437"/>
          </a:xfrm>
          <a:prstGeom prst="rect">
            <a:avLst/>
          </a:prstGeom>
        </p:spPr>
        <p:txBody>
          <a:bodyPr wrap="square">
            <a:spAutoFit/>
          </a:bodyPr>
          <a:lstStyle/>
          <a:p>
            <a:pPr>
              <a:spcAft>
                <a:spcPts val="1200"/>
              </a:spcAft>
            </a:pPr>
            <a:r>
              <a:rPr lang="en-GB" sz="2400" dirty="0">
                <a:solidFill>
                  <a:srgbClr val="000000"/>
                </a:solidFill>
                <a:latin typeface="+mn-lt"/>
              </a:rPr>
              <a:t>AlphaFold2: A </a:t>
            </a:r>
            <a:r>
              <a:rPr lang="en-GB" sz="2400" i="1" dirty="0">
                <a:solidFill>
                  <a:srgbClr val="000000"/>
                </a:solidFill>
                <a:latin typeface="+mn-lt"/>
              </a:rPr>
              <a:t>ca. </a:t>
            </a:r>
            <a:r>
              <a:rPr lang="en-GB" sz="2400" dirty="0">
                <a:solidFill>
                  <a:srgbClr val="000000"/>
                </a:solidFill>
                <a:latin typeface="+mn-lt"/>
              </a:rPr>
              <a:t>10</a:t>
            </a:r>
            <a:r>
              <a:rPr lang="en-GB" sz="2400" baseline="30000" dirty="0">
                <a:solidFill>
                  <a:srgbClr val="000000"/>
                </a:solidFill>
                <a:latin typeface="+mn-lt"/>
              </a:rPr>
              <a:t>8 </a:t>
            </a:r>
            <a:r>
              <a:rPr lang="en-GB" sz="2400" dirty="0">
                <a:solidFill>
                  <a:srgbClr val="000000"/>
                </a:solidFill>
                <a:latin typeface="+mn-lt"/>
              </a:rPr>
              <a:t>million-parameter model</a:t>
            </a:r>
          </a:p>
          <a:p>
            <a:pPr marL="342900" indent="-342900">
              <a:spcAft>
                <a:spcPts val="1200"/>
              </a:spcAft>
              <a:buFont typeface="+mj-lt"/>
              <a:buAutoNum type="arabicParenR"/>
            </a:pPr>
            <a:r>
              <a:rPr lang="en-GB" dirty="0"/>
              <a:t>the parameters lack any clearcut basis in relation to the underling physicochemical properties of these systems </a:t>
            </a:r>
          </a:p>
          <a:p>
            <a:pPr marL="342900" indent="-342900">
              <a:spcAft>
                <a:spcPts val="1200"/>
              </a:spcAft>
              <a:buFont typeface="+mj-lt"/>
              <a:buAutoNum type="arabicParenR"/>
            </a:pPr>
            <a:r>
              <a:rPr lang="en-GB" dirty="0"/>
              <a:t>one has no means of using insight/heuristics to reduce the number of parameters to make such a UQ study tractable.</a:t>
            </a:r>
            <a:endParaRPr lang="en-GB" dirty="0">
              <a:latin typeface="+mn-lt"/>
            </a:endParaRPr>
          </a:p>
        </p:txBody>
      </p:sp>
    </p:spTree>
    <p:extLst>
      <p:ext uri="{BB962C8B-B14F-4D97-AF65-F5344CB8AC3E}">
        <p14:creationId xmlns:p14="http://schemas.microsoft.com/office/powerpoint/2010/main" val="2711201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D62B5A-9A63-5E48-A24F-74A99A386E72}"/>
              </a:ext>
            </a:extLst>
          </p:cNvPr>
          <p:cNvSpPr>
            <a:spLocks noGrp="1"/>
          </p:cNvSpPr>
          <p:nvPr>
            <p:ph type="sldNum" sz="quarter" idx="12"/>
          </p:nvPr>
        </p:nvSpPr>
        <p:spPr/>
        <p:txBody>
          <a:bodyPr/>
          <a:lstStyle/>
          <a:p>
            <a:fld id="{48F63A3B-78C7-47BE-AE5E-E10140E04643}" type="slidenum">
              <a:rPr lang="en-US" smtClean="0"/>
              <a:t>31</a:t>
            </a:fld>
            <a:endParaRPr lang="en-US"/>
          </a:p>
        </p:txBody>
      </p:sp>
      <p:pic>
        <p:nvPicPr>
          <p:cNvPr id="7" name="Picture 6">
            <a:extLst>
              <a:ext uri="{FF2B5EF4-FFF2-40B4-BE49-F238E27FC236}">
                <a16:creationId xmlns:a16="http://schemas.microsoft.com/office/drawing/2014/main" id="{23184A27-4B47-574F-A4EA-61E0B44558D4}"/>
              </a:ext>
            </a:extLst>
          </p:cNvPr>
          <p:cNvPicPr>
            <a:picLocks noChangeAspect="1"/>
          </p:cNvPicPr>
          <p:nvPr/>
        </p:nvPicPr>
        <p:blipFill>
          <a:blip r:embed="rId2"/>
          <a:stretch>
            <a:fillRect/>
          </a:stretch>
        </p:blipFill>
        <p:spPr>
          <a:xfrm>
            <a:off x="177800" y="2228627"/>
            <a:ext cx="5080000" cy="2844800"/>
          </a:xfrm>
          <a:prstGeom prst="rect">
            <a:avLst/>
          </a:prstGeom>
        </p:spPr>
      </p:pic>
      <p:sp>
        <p:nvSpPr>
          <p:cNvPr id="8" name="Rectangle 7">
            <a:extLst>
              <a:ext uri="{FF2B5EF4-FFF2-40B4-BE49-F238E27FC236}">
                <a16:creationId xmlns:a16="http://schemas.microsoft.com/office/drawing/2014/main" id="{CA92BAD6-1D2C-E349-87A7-85FC3C53D7DA}"/>
              </a:ext>
            </a:extLst>
          </p:cNvPr>
          <p:cNvSpPr/>
          <p:nvPr/>
        </p:nvSpPr>
        <p:spPr>
          <a:xfrm>
            <a:off x="72792" y="5390434"/>
            <a:ext cx="5486344" cy="584775"/>
          </a:xfrm>
          <a:prstGeom prst="rect">
            <a:avLst/>
          </a:prstGeom>
        </p:spPr>
        <p:txBody>
          <a:bodyPr wrap="square">
            <a:spAutoFit/>
          </a:bodyPr>
          <a:lstStyle/>
          <a:p>
            <a:r>
              <a:rPr lang="en-GB" sz="1600" dirty="0"/>
              <a:t>S. </a:t>
            </a:r>
            <a:r>
              <a:rPr lang="en-GB" sz="1600" dirty="0" err="1"/>
              <a:t>Succi</a:t>
            </a:r>
            <a:r>
              <a:rPr lang="en-GB" sz="1600" dirty="0"/>
              <a:t>, P.V. Coveney, Big data: the end of the scientific method? Phil. Trans. R. Soc. A. </a:t>
            </a:r>
            <a:r>
              <a:rPr lang="en-GB" sz="1600" b="1" dirty="0"/>
              <a:t>377</a:t>
            </a:r>
            <a:r>
              <a:rPr lang="en-GB" sz="1600" dirty="0"/>
              <a:t>, 20180145 (2019)</a:t>
            </a:r>
          </a:p>
        </p:txBody>
      </p:sp>
      <p:sp>
        <p:nvSpPr>
          <p:cNvPr id="9" name="Rectangle 8">
            <a:extLst>
              <a:ext uri="{FF2B5EF4-FFF2-40B4-BE49-F238E27FC236}">
                <a16:creationId xmlns:a16="http://schemas.microsoft.com/office/drawing/2014/main" id="{921C06E2-E1F3-9144-A3A2-0DD4F00FF5DE}"/>
              </a:ext>
            </a:extLst>
          </p:cNvPr>
          <p:cNvSpPr/>
          <p:nvPr/>
        </p:nvSpPr>
        <p:spPr>
          <a:xfrm>
            <a:off x="389990" y="479835"/>
            <a:ext cx="10568969" cy="2031325"/>
          </a:xfrm>
          <a:prstGeom prst="rect">
            <a:avLst/>
          </a:prstGeom>
        </p:spPr>
        <p:txBody>
          <a:bodyPr wrap="square">
            <a:spAutoFit/>
          </a:bodyPr>
          <a:lstStyle/>
          <a:p>
            <a:r>
              <a:rPr lang="en-GB" dirty="0">
                <a:solidFill>
                  <a:srgbClr val="212121"/>
                </a:solidFill>
                <a:latin typeface="Calibri" panose="020F0502020204030204" pitchFamily="34" charset="0"/>
              </a:rPr>
              <a:t>Without a UQ analysis, one cannot know about the (un)reliability of predictions in real world applications.</a:t>
            </a:r>
          </a:p>
          <a:p>
            <a:endParaRPr lang="en-GB" dirty="0">
              <a:solidFill>
                <a:srgbClr val="212121"/>
              </a:solidFill>
              <a:latin typeface="Calibri" panose="020F0502020204030204" pitchFamily="34" charset="0"/>
            </a:endParaRPr>
          </a:p>
          <a:p>
            <a:pPr algn="l"/>
            <a:r>
              <a:rPr lang="en-GB" sz="1800" b="0" i="0" u="none" strike="noStrike" dirty="0">
                <a:solidFill>
                  <a:srgbClr val="000000"/>
                </a:solidFill>
                <a:effectLst/>
                <a:latin typeface="Calibri" panose="020F0502020204030204" pitchFamily="34" charset="0"/>
              </a:rPr>
              <a:t>“I agree with you that there is no point in discussing the implementation of flawed ML potentials for real-world MD simulations. The uncontrolled uncertainties and the transferability problem, along with limited training datasets to build the models, are all serious issues for its implementation.”</a:t>
            </a:r>
          </a:p>
          <a:p>
            <a:br>
              <a:rPr lang="en-GB" dirty="0"/>
            </a:br>
            <a:r>
              <a:rPr lang="en-GB" dirty="0"/>
              <a:t>[</a:t>
            </a:r>
            <a:r>
              <a:rPr lang="en-GB" b="0" i="0" u="none" strike="noStrike" dirty="0">
                <a:solidFill>
                  <a:srgbClr val="000000"/>
                </a:solidFill>
                <a:effectLst/>
                <a:latin typeface="Calibri" panose="020F0502020204030204" pitchFamily="34" charset="0"/>
              </a:rPr>
              <a:t>294,565]</a:t>
            </a:r>
            <a:endParaRPr lang="en-GB" dirty="0"/>
          </a:p>
        </p:txBody>
      </p:sp>
      <p:sp>
        <p:nvSpPr>
          <p:cNvPr id="11" name="Google Shape;96;g134476e679b_0_19">
            <a:extLst>
              <a:ext uri="{FF2B5EF4-FFF2-40B4-BE49-F238E27FC236}">
                <a16:creationId xmlns:a16="http://schemas.microsoft.com/office/drawing/2014/main" id="{4985FC94-F8E5-DB45-BEBE-87F91F4FC466}"/>
              </a:ext>
            </a:extLst>
          </p:cNvPr>
          <p:cNvSpPr txBox="1">
            <a:spLocks/>
          </p:cNvSpPr>
          <p:nvPr/>
        </p:nvSpPr>
        <p:spPr>
          <a:xfrm>
            <a:off x="389990" y="0"/>
            <a:ext cx="1081649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Building Trust and Transparency into ML Models</a:t>
            </a:r>
          </a:p>
        </p:txBody>
      </p:sp>
      <p:sp>
        <p:nvSpPr>
          <p:cNvPr id="2" name="Rectangle 2">
            <a:extLst>
              <a:ext uri="{FF2B5EF4-FFF2-40B4-BE49-F238E27FC236}">
                <a16:creationId xmlns:a16="http://schemas.microsoft.com/office/drawing/2014/main" id="{1A212858-4432-88DE-385E-3EBDF5AC8F22}"/>
              </a:ext>
            </a:extLst>
          </p:cNvPr>
          <p:cNvSpPr>
            <a:spLocks noChangeArrowheads="1"/>
          </p:cNvSpPr>
          <p:nvPr/>
        </p:nvSpPr>
        <p:spPr bwMode="auto">
          <a:xfrm>
            <a:off x="6532422" y="16090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Expert Insights on Developing Safe, Secure, and Trustworthy AI Frameworks">
            <a:extLst>
              <a:ext uri="{FF2B5EF4-FFF2-40B4-BE49-F238E27FC236}">
                <a16:creationId xmlns:a16="http://schemas.microsoft.com/office/drawing/2014/main" id="{ADD92B6B-569F-6501-8057-AE78F539A0B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636332" y="1609061"/>
            <a:ext cx="4216400" cy="4216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36D9FB8-17E9-E471-381C-9605DE96558E}"/>
              </a:ext>
            </a:extLst>
          </p:cNvPr>
          <p:cNvSpPr/>
          <p:nvPr/>
        </p:nvSpPr>
        <p:spPr>
          <a:xfrm>
            <a:off x="5805161" y="5825461"/>
            <a:ext cx="6314047" cy="1446550"/>
          </a:xfrm>
          <a:prstGeom prst="rect">
            <a:avLst/>
          </a:prstGeom>
        </p:spPr>
        <p:txBody>
          <a:bodyPr wrap="square">
            <a:spAutoFit/>
          </a:bodyPr>
          <a:lstStyle/>
          <a:p>
            <a:pPr algn="l"/>
            <a:r>
              <a:rPr lang="en-GB" sz="1400" b="0" i="0" u="none" strike="noStrike" dirty="0">
                <a:solidFill>
                  <a:srgbClr val="000000"/>
                </a:solidFill>
                <a:effectLst/>
                <a:latin typeface="ArialMT"/>
                <a:hlinkClick r:id="rId5"/>
              </a:rPr>
              <a:t>https://openaccess.thecvf.com/content/ICCV2021/papers/Wang_Energy-Based_Open-World_Uncertainty_Modeling_for_Confidence_Calibration_ICCV_2021_paper.pdf</a:t>
            </a:r>
            <a:endParaRPr lang="en-GB" sz="1400" b="0" i="0" u="none" strike="noStrike" dirty="0">
              <a:solidFill>
                <a:srgbClr val="000000"/>
              </a:solidFill>
              <a:effectLst/>
              <a:latin typeface="ArialMT"/>
            </a:endParaRPr>
          </a:p>
          <a:p>
            <a:br>
              <a:rPr lang="en-GB" sz="1600" dirty="0"/>
            </a:br>
            <a:endParaRPr lang="en-GB" sz="1600" dirty="0"/>
          </a:p>
        </p:txBody>
      </p:sp>
      <p:sp>
        <p:nvSpPr>
          <p:cNvPr id="6" name="TextBox 5">
            <a:extLst>
              <a:ext uri="{FF2B5EF4-FFF2-40B4-BE49-F238E27FC236}">
                <a16:creationId xmlns:a16="http://schemas.microsoft.com/office/drawing/2014/main" id="{1C43EC4F-A781-47D3-2511-037B7A7AADF0}"/>
              </a:ext>
            </a:extLst>
          </p:cNvPr>
          <p:cNvSpPr txBox="1"/>
          <p:nvPr/>
        </p:nvSpPr>
        <p:spPr>
          <a:xfrm>
            <a:off x="161388" y="6023838"/>
            <a:ext cx="5325012" cy="861774"/>
          </a:xfrm>
          <a:prstGeom prst="rect">
            <a:avLst/>
          </a:prstGeom>
          <a:noFill/>
        </p:spPr>
        <p:txBody>
          <a:bodyPr wrap="square" rtlCol="0">
            <a:spAutoFit/>
          </a:bodyPr>
          <a:lstStyle/>
          <a:p>
            <a:r>
              <a:rPr lang="en-GB" sz="1600" b="0" i="0" u="none" strike="noStrike" dirty="0">
                <a:solidFill>
                  <a:srgbClr val="000000"/>
                </a:solidFill>
                <a:effectLst/>
                <a:latin typeface="Helvetica Neue" panose="02000503000000020004" pitchFamily="2" charset="0"/>
              </a:rPr>
              <a:t>P. V. Coveney, E. R. Dougherty and R. R. Highfield, </a:t>
            </a:r>
          </a:p>
          <a:p>
            <a:r>
              <a:rPr lang="en-GB" sz="1600" b="0" i="0" u="none" strike="noStrike" dirty="0">
                <a:solidFill>
                  <a:srgbClr val="000000"/>
                </a:solidFill>
                <a:effectLst/>
                <a:latin typeface="Helvetica Neue" panose="02000503000000020004" pitchFamily="2" charset="0"/>
              </a:rPr>
              <a:t>"Big Data Need Big Theory Too”, </a:t>
            </a:r>
          </a:p>
          <a:p>
            <a:r>
              <a:rPr lang="en-GB" sz="1600" b="0" i="0" u="none" strike="noStrike" dirty="0">
                <a:solidFill>
                  <a:srgbClr val="000000"/>
                </a:solidFill>
                <a:effectLst/>
                <a:latin typeface="Helvetica Neue" panose="02000503000000020004" pitchFamily="2" charset="0"/>
              </a:rPr>
              <a:t>Phil Trans R Soc London A, </a:t>
            </a:r>
            <a:r>
              <a:rPr lang="en-GB" sz="1600" b="1" i="0" u="none" strike="noStrike" dirty="0">
                <a:solidFill>
                  <a:srgbClr val="000000"/>
                </a:solidFill>
                <a:effectLst/>
                <a:latin typeface="Helvetica Neue" panose="02000503000000020004" pitchFamily="2" charset="0"/>
              </a:rPr>
              <a:t>374</a:t>
            </a:r>
            <a:r>
              <a:rPr lang="en-GB" sz="1600" b="0" i="0" u="none" strike="noStrike" dirty="0">
                <a:solidFill>
                  <a:srgbClr val="000000"/>
                </a:solidFill>
                <a:effectLst/>
                <a:latin typeface="Helvetica Neue" panose="02000503000000020004" pitchFamily="2" charset="0"/>
              </a:rPr>
              <a:t>, 20160153 (2016</a:t>
            </a:r>
            <a:r>
              <a:rPr lang="en-GB" b="0" i="0" u="none" strike="noStrike" dirty="0">
                <a:solidFill>
                  <a:srgbClr val="000000"/>
                </a:solidFill>
                <a:effectLst/>
                <a:latin typeface="Helvetica Neue" panose="02000503000000020004" pitchFamily="2" charset="0"/>
              </a:rPr>
              <a:t>)</a:t>
            </a:r>
            <a:endParaRPr lang="en-US" dirty="0"/>
          </a:p>
        </p:txBody>
      </p:sp>
    </p:spTree>
    <p:extLst>
      <p:ext uri="{BB962C8B-B14F-4D97-AF65-F5344CB8AC3E}">
        <p14:creationId xmlns:p14="http://schemas.microsoft.com/office/powerpoint/2010/main" val="4248727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A60159-10A1-4D41-B037-A180BF0743A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15188" y="4173532"/>
            <a:ext cx="2077997" cy="691988"/>
          </a:xfrm>
          <a:prstGeom prst="rect">
            <a:avLst/>
          </a:prstGeom>
        </p:spPr>
      </p:pic>
      <p:sp>
        <p:nvSpPr>
          <p:cNvPr id="8" name="Rectangle 7">
            <a:extLst>
              <a:ext uri="{FF2B5EF4-FFF2-40B4-BE49-F238E27FC236}">
                <a16:creationId xmlns:a16="http://schemas.microsoft.com/office/drawing/2014/main" id="{E10322E2-7653-BC4E-8BFC-697AFBF85684}"/>
              </a:ext>
            </a:extLst>
          </p:cNvPr>
          <p:cNvSpPr/>
          <p:nvPr/>
        </p:nvSpPr>
        <p:spPr>
          <a:xfrm>
            <a:off x="5294857" y="6488668"/>
            <a:ext cx="1571264" cy="307777"/>
          </a:xfrm>
          <a:prstGeom prst="rect">
            <a:avLst/>
          </a:prstGeom>
        </p:spPr>
        <p:txBody>
          <a:bodyPr wrap="none">
            <a:spAutoFit/>
          </a:bodyPr>
          <a:lstStyle/>
          <a:p>
            <a:r>
              <a:rPr lang="en-GB" sz="1400" dirty="0">
                <a:solidFill>
                  <a:schemeClr val="bg1"/>
                </a:solidFill>
                <a:latin typeface="Times New Roman" panose="02020603050405020304" pitchFamily="18" charset="0"/>
                <a:cs typeface="Times New Roman" panose="02020603050405020304" pitchFamily="18" charset="0"/>
              </a:rPr>
              <a:t>http://gsp.tamu.edu</a:t>
            </a:r>
          </a:p>
        </p:txBody>
      </p:sp>
      <p:sp>
        <p:nvSpPr>
          <p:cNvPr id="9" name="Slide Number Placeholder 8">
            <a:extLst>
              <a:ext uri="{FF2B5EF4-FFF2-40B4-BE49-F238E27FC236}">
                <a16:creationId xmlns:a16="http://schemas.microsoft.com/office/drawing/2014/main" id="{7408EF20-629E-4A1A-AD7C-6D1128DB5E03}"/>
              </a:ext>
            </a:extLst>
          </p:cNvPr>
          <p:cNvSpPr>
            <a:spLocks noGrp="1"/>
          </p:cNvSpPr>
          <p:nvPr>
            <p:ph type="sldNum" sz="quarter" idx="12"/>
          </p:nvPr>
        </p:nvSpPr>
        <p:spPr>
          <a:xfrm>
            <a:off x="9196552" y="6407865"/>
            <a:ext cx="2743200" cy="365125"/>
          </a:xfrm>
        </p:spPr>
        <p:txBody>
          <a:bodyPr/>
          <a:lstStyle/>
          <a:p>
            <a:pPr>
              <a:defRPr/>
            </a:pPr>
            <a:fld id="{A68DF897-BF7D-364E-94C4-DBD7D61CD3A9}" type="slidenum">
              <a:rPr lang="en-US" smtClean="0"/>
              <a:pPr>
                <a:defRPr/>
              </a:pPr>
              <a:t>32</a:t>
            </a:fld>
            <a:endParaRPr lang="en-US" dirty="0"/>
          </a:p>
        </p:txBody>
      </p:sp>
      <p:sp>
        <p:nvSpPr>
          <p:cNvPr id="2" name="Rectangle 1">
            <a:extLst>
              <a:ext uri="{FF2B5EF4-FFF2-40B4-BE49-F238E27FC236}">
                <a16:creationId xmlns:a16="http://schemas.microsoft.com/office/drawing/2014/main" id="{62EFF4E5-3E38-274D-9F34-90D8BF68D912}"/>
              </a:ext>
            </a:extLst>
          </p:cNvPr>
          <p:cNvSpPr/>
          <p:nvPr/>
        </p:nvSpPr>
        <p:spPr>
          <a:xfrm>
            <a:off x="405272" y="3863947"/>
            <a:ext cx="3042656" cy="2362185"/>
          </a:xfrm>
          <a:prstGeom prst="rect">
            <a:avLst/>
          </a:prstGeom>
        </p:spPr>
        <p:txBody>
          <a:bodyPr wrap="square">
            <a:spAutoFit/>
          </a:bodyPr>
          <a:lstStyle/>
          <a:p>
            <a:pPr algn="ctr">
              <a:lnSpc>
                <a:spcPct val="150000"/>
              </a:lnSpc>
              <a:spcAft>
                <a:spcPts val="0"/>
              </a:spcAft>
            </a:pPr>
            <a:endParaRPr lang="en-GB" sz="2000" dirty="0">
              <a:effectLst/>
              <a:latin typeface="Minion Pro" panose="02040503050201020203" pitchFamily="18" charset="0"/>
              <a:ea typeface="DengXian" panose="02010600030101010101" pitchFamily="2" charset="-122"/>
              <a:cs typeface="Times New Roman" panose="02020603050405020304" pitchFamily="18" charset="0"/>
            </a:endParaRPr>
          </a:p>
          <a:p>
            <a:pPr algn="ctr">
              <a:lnSpc>
                <a:spcPct val="150000"/>
              </a:lnSpc>
              <a:spcAft>
                <a:spcPts val="0"/>
              </a:spcAft>
            </a:pPr>
            <a:endParaRPr lang="en-GB" sz="2000" dirty="0">
              <a:latin typeface="Minion Pro" panose="02040503050201020203" pitchFamily="18" charset="0"/>
              <a:ea typeface="DengXian" panose="02010600030101010101" pitchFamily="2" charset="-122"/>
              <a:cs typeface="Times New Roman" panose="02020603050405020304" pitchFamily="18" charset="0"/>
            </a:endParaRPr>
          </a:p>
          <a:p>
            <a:pPr algn="ctr">
              <a:lnSpc>
                <a:spcPct val="150000"/>
              </a:lnSpc>
              <a:spcAft>
                <a:spcPts val="0"/>
              </a:spcAft>
            </a:pPr>
            <a:endParaRPr lang="en-GB" sz="2000" dirty="0">
              <a:latin typeface="Minion Pro" panose="02040503050201020203" pitchFamily="18" charset="0"/>
              <a:ea typeface="DengXian" panose="02010600030101010101" pitchFamily="2" charset="-122"/>
              <a:cs typeface="Times New Roman" panose="02020603050405020304" pitchFamily="18" charset="0"/>
            </a:endParaRPr>
          </a:p>
          <a:p>
            <a:pPr algn="ctr">
              <a:lnSpc>
                <a:spcPct val="150000"/>
              </a:lnSpc>
              <a:spcAft>
                <a:spcPts val="0"/>
              </a:spcAft>
            </a:pPr>
            <a:r>
              <a:rPr lang="en-GB" sz="2000" dirty="0">
                <a:latin typeface="Minion Pro" panose="02040503050201020203" pitchFamily="18" charset="0"/>
                <a:ea typeface="DengXian" panose="02010600030101010101" pitchFamily="2" charset="-122"/>
                <a:cs typeface="Times New Roman" panose="02020603050405020304" pitchFamily="18" charset="0"/>
              </a:rPr>
              <a:t>Oxford University Press</a:t>
            </a:r>
          </a:p>
          <a:p>
            <a:pPr algn="ctr">
              <a:lnSpc>
                <a:spcPct val="150000"/>
              </a:lnSpc>
              <a:spcAft>
                <a:spcPts val="0"/>
              </a:spcAft>
            </a:pPr>
            <a:r>
              <a:rPr lang="en-GB" sz="2000" dirty="0">
                <a:latin typeface="Minion Pro" panose="02040503050201020203" pitchFamily="18" charset="0"/>
                <a:ea typeface="DengXian" panose="02010600030101010101" pitchFamily="2" charset="-122"/>
                <a:cs typeface="Times New Roman" panose="02020603050405020304" pitchFamily="18" charset="0"/>
              </a:rPr>
              <a:t>2025, forthcoming </a:t>
            </a:r>
          </a:p>
        </p:txBody>
      </p:sp>
      <p:pic>
        <p:nvPicPr>
          <p:cNvPr id="5" name="Picture 4">
            <a:extLst>
              <a:ext uri="{FF2B5EF4-FFF2-40B4-BE49-F238E27FC236}">
                <a16:creationId xmlns:a16="http://schemas.microsoft.com/office/drawing/2014/main" id="{DD51342A-707B-0D47-9002-BDA71ED4A11D}"/>
              </a:ext>
            </a:extLst>
          </p:cNvPr>
          <p:cNvPicPr>
            <a:picLocks noChangeAspect="1"/>
          </p:cNvPicPr>
          <p:nvPr/>
        </p:nvPicPr>
        <p:blipFill>
          <a:blip r:embed="rId4"/>
          <a:stretch>
            <a:fillRect/>
          </a:stretch>
        </p:blipFill>
        <p:spPr>
          <a:xfrm>
            <a:off x="3728357" y="0"/>
            <a:ext cx="4735286" cy="6858000"/>
          </a:xfrm>
          <a:prstGeom prst="rect">
            <a:avLst/>
          </a:prstGeom>
        </p:spPr>
      </p:pic>
    </p:spTree>
    <p:extLst>
      <p:ext uri="{BB962C8B-B14F-4D97-AF65-F5344CB8AC3E}">
        <p14:creationId xmlns:p14="http://schemas.microsoft.com/office/powerpoint/2010/main" val="3077607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D1A0B6-5080-6A46-96DF-10B0A6843860}"/>
              </a:ext>
            </a:extLst>
          </p:cNvPr>
          <p:cNvSpPr>
            <a:spLocks noGrp="1"/>
          </p:cNvSpPr>
          <p:nvPr>
            <p:ph type="sldNum" sz="quarter" idx="12"/>
          </p:nvPr>
        </p:nvSpPr>
        <p:spPr/>
        <p:txBody>
          <a:bodyPr/>
          <a:lstStyle/>
          <a:p>
            <a:fld id="{48F63A3B-78C7-47BE-AE5E-E10140E04643}" type="slidenum">
              <a:rPr lang="en-US" smtClean="0"/>
              <a:t>4</a:t>
            </a:fld>
            <a:endParaRPr lang="en-US"/>
          </a:p>
        </p:txBody>
      </p:sp>
      <p:pic>
        <p:nvPicPr>
          <p:cNvPr id="8" name="Picture 7">
            <a:extLst>
              <a:ext uri="{FF2B5EF4-FFF2-40B4-BE49-F238E27FC236}">
                <a16:creationId xmlns:a16="http://schemas.microsoft.com/office/drawing/2014/main" id="{512ABD91-03E4-B048-8482-A7B92FA40E93}"/>
              </a:ext>
            </a:extLst>
          </p:cNvPr>
          <p:cNvPicPr>
            <a:picLocks noChangeAspect="1"/>
          </p:cNvPicPr>
          <p:nvPr/>
        </p:nvPicPr>
        <p:blipFill>
          <a:blip r:embed="rId2"/>
          <a:stretch>
            <a:fillRect/>
          </a:stretch>
        </p:blipFill>
        <p:spPr>
          <a:xfrm>
            <a:off x="828873" y="2796944"/>
            <a:ext cx="9327851" cy="3852808"/>
          </a:xfrm>
          <a:prstGeom prst="rect">
            <a:avLst/>
          </a:prstGeom>
        </p:spPr>
      </p:pic>
      <p:sp>
        <p:nvSpPr>
          <p:cNvPr id="9" name="Rectangle 8">
            <a:extLst>
              <a:ext uri="{FF2B5EF4-FFF2-40B4-BE49-F238E27FC236}">
                <a16:creationId xmlns:a16="http://schemas.microsoft.com/office/drawing/2014/main" id="{ACC2DD7D-2F40-5146-8130-020D47BED905}"/>
              </a:ext>
            </a:extLst>
          </p:cNvPr>
          <p:cNvSpPr/>
          <p:nvPr/>
        </p:nvSpPr>
        <p:spPr>
          <a:xfrm>
            <a:off x="428091" y="995097"/>
            <a:ext cx="9728634" cy="1569660"/>
          </a:xfrm>
          <a:prstGeom prst="rect">
            <a:avLst/>
          </a:prstGeom>
        </p:spPr>
        <p:txBody>
          <a:bodyPr wrap="square">
            <a:spAutoFit/>
          </a:bodyPr>
          <a:lstStyle/>
          <a:p>
            <a:r>
              <a:rPr lang="en-GB" sz="2400" dirty="0">
                <a:solidFill>
                  <a:srgbClr val="333132"/>
                </a:solidFill>
                <a:latin typeface="+mn-lt"/>
              </a:rPr>
              <a:t>A flexible software environment for single- and multi-scale simulations that introduces directly applicable and reusable procedures for verification, validation (V&amp;V), sensitivity analysis (SA) and uncertainty quantification (UQ).</a:t>
            </a:r>
            <a:endParaRPr lang="en-GB" sz="2400" dirty="0">
              <a:latin typeface="+mn-lt"/>
            </a:endParaRPr>
          </a:p>
        </p:txBody>
      </p:sp>
      <p:sp>
        <p:nvSpPr>
          <p:cNvPr id="10" name="Rectangle 9">
            <a:extLst>
              <a:ext uri="{FF2B5EF4-FFF2-40B4-BE49-F238E27FC236}">
                <a16:creationId xmlns:a16="http://schemas.microsoft.com/office/drawing/2014/main" id="{4F312F2F-3B31-9041-8DD2-F42C14FA1297}"/>
              </a:ext>
            </a:extLst>
          </p:cNvPr>
          <p:cNvSpPr/>
          <p:nvPr/>
        </p:nvSpPr>
        <p:spPr>
          <a:xfrm>
            <a:off x="217979" y="254554"/>
            <a:ext cx="5226880" cy="584775"/>
          </a:xfrm>
          <a:prstGeom prst="rect">
            <a:avLst/>
          </a:prstGeom>
        </p:spPr>
        <p:txBody>
          <a:bodyPr wrap="none">
            <a:spAutoFit/>
          </a:bodyPr>
          <a:lstStyle/>
          <a:p>
            <a:r>
              <a:rPr lang="en-GB" sz="3200" b="1" dirty="0">
                <a:solidFill>
                  <a:srgbClr val="333132"/>
                </a:solidFill>
              </a:rPr>
              <a:t>VECMA toolkit (</a:t>
            </a:r>
            <a:r>
              <a:rPr lang="en-GB" sz="3200" b="1" dirty="0" err="1">
                <a:solidFill>
                  <a:srgbClr val="333132"/>
                </a:solidFill>
              </a:rPr>
              <a:t>VECMAtk</a:t>
            </a:r>
            <a:r>
              <a:rPr lang="en-GB" sz="3200" b="1" dirty="0">
                <a:solidFill>
                  <a:srgbClr val="333132"/>
                </a:solidFill>
              </a:rPr>
              <a:t>)</a:t>
            </a:r>
          </a:p>
        </p:txBody>
      </p:sp>
      <p:pic>
        <p:nvPicPr>
          <p:cNvPr id="11" name="Picture 10">
            <a:extLst>
              <a:ext uri="{FF2B5EF4-FFF2-40B4-BE49-F238E27FC236}">
                <a16:creationId xmlns:a16="http://schemas.microsoft.com/office/drawing/2014/main" id="{8210F8EA-4754-0D4F-8D23-8FB0BC67F576}"/>
              </a:ext>
            </a:extLst>
          </p:cNvPr>
          <p:cNvPicPr>
            <a:picLocks noChangeAspect="1"/>
          </p:cNvPicPr>
          <p:nvPr/>
        </p:nvPicPr>
        <p:blipFill>
          <a:blip r:embed="rId3"/>
          <a:stretch>
            <a:fillRect/>
          </a:stretch>
        </p:blipFill>
        <p:spPr>
          <a:xfrm>
            <a:off x="10392445" y="60588"/>
            <a:ext cx="1706880" cy="1697355"/>
          </a:xfrm>
          <a:prstGeom prst="rect">
            <a:avLst/>
          </a:prstGeom>
        </p:spPr>
      </p:pic>
      <p:pic>
        <p:nvPicPr>
          <p:cNvPr id="12" name="Picture 11">
            <a:extLst>
              <a:ext uri="{FF2B5EF4-FFF2-40B4-BE49-F238E27FC236}">
                <a16:creationId xmlns:a16="http://schemas.microsoft.com/office/drawing/2014/main" id="{FD671F17-0CB7-7C4D-A8CE-E1250D0770DB}"/>
              </a:ext>
            </a:extLst>
          </p:cNvPr>
          <p:cNvPicPr>
            <a:picLocks noChangeAspect="1"/>
          </p:cNvPicPr>
          <p:nvPr/>
        </p:nvPicPr>
        <p:blipFill>
          <a:blip r:embed="rId4"/>
          <a:stretch>
            <a:fillRect/>
          </a:stretch>
        </p:blipFill>
        <p:spPr>
          <a:xfrm>
            <a:off x="7147560" y="249638"/>
            <a:ext cx="2926080" cy="651510"/>
          </a:xfrm>
          <a:prstGeom prst="rect">
            <a:avLst/>
          </a:prstGeom>
        </p:spPr>
      </p:pic>
    </p:spTree>
    <p:extLst>
      <p:ext uri="{BB962C8B-B14F-4D97-AF65-F5344CB8AC3E}">
        <p14:creationId xmlns:p14="http://schemas.microsoft.com/office/powerpoint/2010/main" val="1863339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3"/>
          <p:cNvSpPr txBox="1">
            <a:spLocks noGrp="1"/>
          </p:cNvSpPr>
          <p:nvPr>
            <p:ph type="title"/>
          </p:nvPr>
        </p:nvSpPr>
        <p:spPr>
          <a:xfrm>
            <a:off x="179297" y="131183"/>
            <a:ext cx="11360800" cy="763600"/>
          </a:xfrm>
          <a:prstGeom prst="rect">
            <a:avLst/>
          </a:prstGeom>
        </p:spPr>
        <p:txBody>
          <a:bodyPr spcFirstLastPara="1" vert="horz" wrap="square" lIns="121900" tIns="121900" rIns="121900" bIns="121900" rtlCol="0" anchor="t" anchorCtr="0">
            <a:noAutofit/>
          </a:bodyPr>
          <a:lstStyle/>
          <a:p>
            <a:r>
              <a:rPr lang="en-GB" sz="2800" b="1" dirty="0">
                <a:latin typeface="Arial" panose="020B0604020202020204" pitchFamily="34" charset="0"/>
                <a:cs typeface="Arial" panose="020B0604020202020204" pitchFamily="34" charset="0"/>
              </a:rPr>
              <a:t>The SEAVEA Toolkit</a:t>
            </a:r>
          </a:p>
        </p:txBody>
      </p:sp>
      <p:sp>
        <p:nvSpPr>
          <p:cNvPr id="888" name="Google Shape;888;p103"/>
          <p:cNvSpPr txBox="1">
            <a:spLocks noGrp="1"/>
          </p:cNvSpPr>
          <p:nvPr>
            <p:ph type="body" idx="1"/>
          </p:nvPr>
        </p:nvSpPr>
        <p:spPr>
          <a:xfrm>
            <a:off x="-15911" y="1374114"/>
            <a:ext cx="5893539" cy="4982236"/>
          </a:xfrm>
          <a:prstGeom prst="rect">
            <a:avLst/>
          </a:prstGeom>
        </p:spPr>
        <p:txBody>
          <a:bodyPr spcFirstLastPara="1" vert="horz" wrap="square" lIns="121900" tIns="121900" rIns="121900" bIns="121900" rtlCol="0" anchor="t" anchorCtr="0">
            <a:noAutofit/>
          </a:bodyPr>
          <a:lstStyle/>
          <a:p>
            <a:pPr marL="428625" indent="-428625">
              <a:lnSpc>
                <a:spcPct val="100000"/>
              </a:lnSpc>
              <a:spcBef>
                <a:spcPts val="0"/>
              </a:spcBef>
              <a:buSzPts val="1400"/>
              <a:buChar char="●"/>
            </a:pPr>
            <a:r>
              <a:rPr lang="en-GB" sz="2000" b="1" dirty="0"/>
              <a:t>SEAVEA</a:t>
            </a:r>
          </a:p>
          <a:p>
            <a:pPr marL="890588" lvl="1" indent="-400050">
              <a:lnSpc>
                <a:spcPct val="100000"/>
              </a:lnSpc>
              <a:spcBef>
                <a:spcPts val="0"/>
              </a:spcBef>
              <a:buSzPts val="1200"/>
              <a:buChar char="○"/>
            </a:pPr>
            <a:r>
              <a:rPr lang="en-GB" sz="2000" dirty="0"/>
              <a:t>Software Environment for Actionable &amp; </a:t>
            </a:r>
            <a:br>
              <a:rPr lang="en-GB" sz="2000" dirty="0"/>
            </a:br>
            <a:r>
              <a:rPr lang="en-GB" sz="2000" dirty="0"/>
              <a:t>VVUQ-enabled </a:t>
            </a:r>
            <a:r>
              <a:rPr lang="en-GB" sz="2000" dirty="0" err="1"/>
              <a:t>Exascale</a:t>
            </a:r>
            <a:r>
              <a:rPr lang="en-GB" sz="2000" dirty="0"/>
              <a:t> Applications</a:t>
            </a:r>
          </a:p>
          <a:p>
            <a:pPr marL="890588" lvl="1" indent="-400050">
              <a:lnSpc>
                <a:spcPct val="100000"/>
              </a:lnSpc>
              <a:spcBef>
                <a:spcPts val="0"/>
              </a:spcBef>
              <a:buSzPts val="1200"/>
              <a:buChar char="○"/>
            </a:pPr>
            <a:r>
              <a:rPr lang="en-GB" sz="2000" dirty="0"/>
              <a:t>3-year EPSRC project with 12 partners</a:t>
            </a:r>
            <a:br>
              <a:rPr lang="en-GB" sz="2000" dirty="0"/>
            </a:br>
            <a:endParaRPr lang="en-GB" sz="2000" dirty="0"/>
          </a:p>
          <a:p>
            <a:pPr marL="428625" indent="-428625">
              <a:lnSpc>
                <a:spcPct val="100000"/>
              </a:lnSpc>
              <a:spcBef>
                <a:spcPts val="0"/>
              </a:spcBef>
              <a:buSzPts val="1400"/>
              <a:buChar char="●"/>
            </a:pPr>
            <a:r>
              <a:rPr lang="en-GB" sz="2000" b="1" dirty="0"/>
              <a:t>Objectives</a:t>
            </a:r>
            <a:r>
              <a:rPr lang="en-GB" sz="2000" dirty="0"/>
              <a:t>: </a:t>
            </a:r>
          </a:p>
          <a:p>
            <a:pPr marL="890588" lvl="1" indent="-400050">
              <a:lnSpc>
                <a:spcPct val="100000"/>
              </a:lnSpc>
              <a:spcBef>
                <a:spcPts val="0"/>
              </a:spcBef>
              <a:buSzPts val="1200"/>
              <a:buChar char="○"/>
            </a:pPr>
            <a:r>
              <a:rPr lang="en-GB" sz="2000" dirty="0"/>
              <a:t>Enable Verification, Validation and Uncertainty Quantification (VVUQ) for large multiscale &amp; </a:t>
            </a:r>
            <a:r>
              <a:rPr lang="en-GB" sz="2000" dirty="0" err="1"/>
              <a:t>multiphysics</a:t>
            </a:r>
            <a:r>
              <a:rPr lang="en-GB" sz="2000" dirty="0"/>
              <a:t> applications.</a:t>
            </a:r>
          </a:p>
          <a:p>
            <a:pPr marL="890588" lvl="1" indent="-400050">
              <a:lnSpc>
                <a:spcPct val="100000"/>
              </a:lnSpc>
              <a:spcBef>
                <a:spcPts val="0"/>
              </a:spcBef>
              <a:buSzPts val="1200"/>
              <a:buChar char="○"/>
            </a:pPr>
            <a:r>
              <a:rPr lang="en-GB" sz="2000" dirty="0"/>
              <a:t>Targets </a:t>
            </a:r>
            <a:r>
              <a:rPr lang="en-GB" sz="2000" dirty="0" err="1"/>
              <a:t>petascale</a:t>
            </a:r>
            <a:r>
              <a:rPr lang="en-GB" sz="2000" dirty="0"/>
              <a:t> HPCs and </a:t>
            </a:r>
            <a:r>
              <a:rPr lang="en-GB" sz="2000" dirty="0" err="1"/>
              <a:t>exascale</a:t>
            </a:r>
            <a:r>
              <a:rPr lang="en-GB" sz="2000" dirty="0"/>
              <a:t> supercomputers.</a:t>
            </a:r>
          </a:p>
          <a:p>
            <a:pPr marL="890588" lvl="1" indent="-400050">
              <a:lnSpc>
                <a:spcPct val="100000"/>
              </a:lnSpc>
              <a:spcBef>
                <a:spcPts val="0"/>
              </a:spcBef>
              <a:buSzPts val="1200"/>
              <a:buChar char="○"/>
            </a:pPr>
            <a:r>
              <a:rPr lang="en-GB" sz="2000" dirty="0"/>
              <a:t>Apply to diverse domains: fusion, materials science, climate modelling, human migration and bio-medicine</a:t>
            </a:r>
          </a:p>
          <a:p>
            <a:pPr marL="890588" lvl="1" indent="-400050">
              <a:lnSpc>
                <a:spcPct val="100000"/>
              </a:lnSpc>
              <a:spcBef>
                <a:spcPts val="0"/>
              </a:spcBef>
              <a:buSzPts val="1200"/>
              <a:buFont typeface="Arial" panose="020B0604020202020204" pitchFamily="34" charset="0"/>
              <a:buChar char="○"/>
            </a:pPr>
            <a:r>
              <a:rPr lang="en-GB" sz="2000" dirty="0"/>
              <a:t>Multiple methods and lots of features: QMC, PCE, SC, multi-objective GP, DAS, </a:t>
            </a:r>
            <a:r>
              <a:rPr lang="en-GB" sz="2000" dirty="0" err="1"/>
              <a:t>gKDR</a:t>
            </a:r>
            <a:r>
              <a:rPr lang="en-GB" sz="2000" dirty="0"/>
              <a:t> etc.</a:t>
            </a:r>
          </a:p>
          <a:p>
            <a:pPr marL="890588" lvl="1" indent="-400050">
              <a:lnSpc>
                <a:spcPct val="100000"/>
              </a:lnSpc>
              <a:spcBef>
                <a:spcPts val="0"/>
              </a:spcBef>
              <a:buSzPts val="1200"/>
              <a:buChar char="○"/>
            </a:pPr>
            <a:endParaRPr lang="en-GB" sz="2000" dirty="0"/>
          </a:p>
        </p:txBody>
      </p:sp>
      <p:grpSp>
        <p:nvGrpSpPr>
          <p:cNvPr id="890" name="Google Shape;890;p103"/>
          <p:cNvGrpSpPr/>
          <p:nvPr/>
        </p:nvGrpSpPr>
        <p:grpSpPr>
          <a:xfrm>
            <a:off x="4125436" y="44535"/>
            <a:ext cx="8137965" cy="2950889"/>
            <a:chOff x="3094077" y="33401"/>
            <a:chExt cx="6103474" cy="2213167"/>
          </a:xfrm>
        </p:grpSpPr>
        <p:pic>
          <p:nvPicPr>
            <p:cNvPr id="891" name="Google Shape;891;p103"/>
            <p:cNvPicPr preferRelativeResize="0"/>
            <p:nvPr/>
          </p:nvPicPr>
          <p:blipFill>
            <a:blip r:embed="rId3">
              <a:alphaModFix/>
            </a:blip>
            <a:stretch>
              <a:fillRect/>
            </a:stretch>
          </p:blipFill>
          <p:spPr>
            <a:xfrm>
              <a:off x="3094077" y="43749"/>
              <a:ext cx="1591225" cy="710369"/>
            </a:xfrm>
            <a:prstGeom prst="rect">
              <a:avLst/>
            </a:prstGeom>
            <a:noFill/>
            <a:ln>
              <a:noFill/>
            </a:ln>
          </p:spPr>
        </p:pic>
        <p:pic>
          <p:nvPicPr>
            <p:cNvPr id="892" name="Google Shape;892;p103"/>
            <p:cNvPicPr preferRelativeResize="0"/>
            <p:nvPr/>
          </p:nvPicPr>
          <p:blipFill rotWithShape="1">
            <a:blip r:embed="rId4">
              <a:alphaModFix/>
            </a:blip>
            <a:srcRect t="23472" b="22467"/>
            <a:stretch/>
          </p:blipFill>
          <p:spPr>
            <a:xfrm>
              <a:off x="4073199" y="89037"/>
              <a:ext cx="1796799" cy="475975"/>
            </a:xfrm>
            <a:prstGeom prst="rect">
              <a:avLst/>
            </a:prstGeom>
            <a:noFill/>
            <a:ln>
              <a:noFill/>
            </a:ln>
          </p:spPr>
        </p:pic>
        <p:pic>
          <p:nvPicPr>
            <p:cNvPr id="893" name="Google Shape;893;p103"/>
            <p:cNvPicPr preferRelativeResize="0"/>
            <p:nvPr/>
          </p:nvPicPr>
          <p:blipFill rotWithShape="1">
            <a:blip r:embed="rId5">
              <a:alphaModFix/>
            </a:blip>
            <a:srcRect t="26583" b="16929"/>
            <a:stretch/>
          </p:blipFill>
          <p:spPr>
            <a:xfrm>
              <a:off x="4179554" y="1244031"/>
              <a:ext cx="1498925" cy="445200"/>
            </a:xfrm>
            <a:prstGeom prst="rect">
              <a:avLst/>
            </a:prstGeom>
            <a:noFill/>
            <a:ln>
              <a:noFill/>
            </a:ln>
          </p:spPr>
        </p:pic>
        <p:pic>
          <p:nvPicPr>
            <p:cNvPr id="894" name="Google Shape;894;p103"/>
            <p:cNvPicPr preferRelativeResize="0"/>
            <p:nvPr/>
          </p:nvPicPr>
          <p:blipFill>
            <a:blip r:embed="rId6">
              <a:alphaModFix/>
            </a:blip>
            <a:stretch>
              <a:fillRect/>
            </a:stretch>
          </p:blipFill>
          <p:spPr>
            <a:xfrm>
              <a:off x="3778454" y="672153"/>
              <a:ext cx="1425475" cy="498905"/>
            </a:xfrm>
            <a:prstGeom prst="rect">
              <a:avLst/>
            </a:prstGeom>
            <a:noFill/>
            <a:ln>
              <a:noFill/>
            </a:ln>
          </p:spPr>
        </p:pic>
        <p:pic>
          <p:nvPicPr>
            <p:cNvPr id="895" name="Google Shape;895;p103"/>
            <p:cNvPicPr preferRelativeResize="0"/>
            <p:nvPr/>
          </p:nvPicPr>
          <p:blipFill rotWithShape="1">
            <a:blip r:embed="rId7">
              <a:alphaModFix/>
            </a:blip>
            <a:srcRect t="23395" b="26838"/>
            <a:stretch/>
          </p:blipFill>
          <p:spPr>
            <a:xfrm>
              <a:off x="6650311" y="1852968"/>
              <a:ext cx="1425475" cy="393600"/>
            </a:xfrm>
            <a:prstGeom prst="rect">
              <a:avLst/>
            </a:prstGeom>
            <a:noFill/>
            <a:ln>
              <a:noFill/>
            </a:ln>
          </p:spPr>
        </p:pic>
        <p:pic>
          <p:nvPicPr>
            <p:cNvPr id="896" name="Google Shape;896;p103"/>
            <p:cNvPicPr preferRelativeResize="0"/>
            <p:nvPr/>
          </p:nvPicPr>
          <p:blipFill>
            <a:blip r:embed="rId8">
              <a:alphaModFix/>
            </a:blip>
            <a:stretch>
              <a:fillRect/>
            </a:stretch>
          </p:blipFill>
          <p:spPr>
            <a:xfrm>
              <a:off x="6353175" y="1167981"/>
              <a:ext cx="1574246" cy="578652"/>
            </a:xfrm>
            <a:prstGeom prst="rect">
              <a:avLst/>
            </a:prstGeom>
            <a:noFill/>
            <a:ln>
              <a:noFill/>
            </a:ln>
          </p:spPr>
        </p:pic>
        <p:pic>
          <p:nvPicPr>
            <p:cNvPr id="897" name="Google Shape;897;p103"/>
            <p:cNvPicPr preferRelativeResize="0"/>
            <p:nvPr/>
          </p:nvPicPr>
          <p:blipFill>
            <a:blip r:embed="rId9">
              <a:alphaModFix/>
            </a:blip>
            <a:stretch>
              <a:fillRect/>
            </a:stretch>
          </p:blipFill>
          <p:spPr>
            <a:xfrm>
              <a:off x="7964820" y="700613"/>
              <a:ext cx="957312" cy="957329"/>
            </a:xfrm>
            <a:prstGeom prst="rect">
              <a:avLst/>
            </a:prstGeom>
            <a:noFill/>
            <a:ln>
              <a:noFill/>
            </a:ln>
          </p:spPr>
        </p:pic>
        <p:pic>
          <p:nvPicPr>
            <p:cNvPr id="898" name="Google Shape;898;p103"/>
            <p:cNvPicPr preferRelativeResize="0"/>
            <p:nvPr/>
          </p:nvPicPr>
          <p:blipFill>
            <a:blip r:embed="rId10">
              <a:alphaModFix/>
            </a:blip>
            <a:stretch>
              <a:fillRect/>
            </a:stretch>
          </p:blipFill>
          <p:spPr>
            <a:xfrm>
              <a:off x="5995106" y="217082"/>
              <a:ext cx="957300" cy="445198"/>
            </a:xfrm>
            <a:prstGeom prst="rect">
              <a:avLst/>
            </a:prstGeom>
            <a:noFill/>
            <a:ln>
              <a:noFill/>
            </a:ln>
          </p:spPr>
        </p:pic>
        <p:pic>
          <p:nvPicPr>
            <p:cNvPr id="899" name="Google Shape;899;p103"/>
            <p:cNvPicPr preferRelativeResize="0"/>
            <p:nvPr/>
          </p:nvPicPr>
          <p:blipFill>
            <a:blip r:embed="rId11">
              <a:alphaModFix/>
            </a:blip>
            <a:stretch>
              <a:fillRect/>
            </a:stretch>
          </p:blipFill>
          <p:spPr>
            <a:xfrm>
              <a:off x="6686549" y="447418"/>
              <a:ext cx="1353001" cy="676513"/>
            </a:xfrm>
            <a:prstGeom prst="rect">
              <a:avLst/>
            </a:prstGeom>
            <a:noFill/>
            <a:ln>
              <a:noFill/>
            </a:ln>
          </p:spPr>
        </p:pic>
        <p:pic>
          <p:nvPicPr>
            <p:cNvPr id="900" name="Google Shape;900;p103"/>
            <p:cNvPicPr preferRelativeResize="0"/>
            <p:nvPr/>
          </p:nvPicPr>
          <p:blipFill rotWithShape="1">
            <a:blip r:embed="rId12">
              <a:alphaModFix/>
            </a:blip>
            <a:srcRect t="33965" b="36510"/>
            <a:stretch/>
          </p:blipFill>
          <p:spPr>
            <a:xfrm>
              <a:off x="5129550" y="436531"/>
              <a:ext cx="1065550" cy="314600"/>
            </a:xfrm>
            <a:prstGeom prst="rect">
              <a:avLst/>
            </a:prstGeom>
            <a:noFill/>
            <a:ln>
              <a:noFill/>
            </a:ln>
          </p:spPr>
        </p:pic>
        <p:pic>
          <p:nvPicPr>
            <p:cNvPr id="901" name="Google Shape;901;p103"/>
            <p:cNvPicPr preferRelativeResize="0"/>
            <p:nvPr/>
          </p:nvPicPr>
          <p:blipFill>
            <a:blip r:embed="rId13">
              <a:alphaModFix/>
            </a:blip>
            <a:stretch>
              <a:fillRect/>
            </a:stretch>
          </p:blipFill>
          <p:spPr>
            <a:xfrm>
              <a:off x="7122913" y="33401"/>
              <a:ext cx="671400" cy="671400"/>
            </a:xfrm>
            <a:prstGeom prst="rect">
              <a:avLst/>
            </a:prstGeom>
            <a:noFill/>
            <a:ln>
              <a:noFill/>
            </a:ln>
          </p:spPr>
        </p:pic>
        <p:pic>
          <p:nvPicPr>
            <p:cNvPr id="902" name="Google Shape;902;p103"/>
            <p:cNvPicPr preferRelativeResize="0"/>
            <p:nvPr/>
          </p:nvPicPr>
          <p:blipFill>
            <a:blip r:embed="rId14">
              <a:alphaModFix/>
            </a:blip>
            <a:stretch>
              <a:fillRect/>
            </a:stretch>
          </p:blipFill>
          <p:spPr>
            <a:xfrm>
              <a:off x="7768801" y="86956"/>
              <a:ext cx="1428750" cy="564296"/>
            </a:xfrm>
            <a:prstGeom prst="rect">
              <a:avLst/>
            </a:prstGeom>
            <a:noFill/>
            <a:ln>
              <a:noFill/>
            </a:ln>
          </p:spPr>
        </p:pic>
        <p:pic>
          <p:nvPicPr>
            <p:cNvPr id="903" name="Google Shape;903;p103"/>
            <p:cNvPicPr preferRelativeResize="0"/>
            <p:nvPr/>
          </p:nvPicPr>
          <p:blipFill rotWithShape="1">
            <a:blip r:embed="rId15">
              <a:alphaModFix/>
            </a:blip>
            <a:srcRect t="18385" b="21431"/>
            <a:stretch/>
          </p:blipFill>
          <p:spPr>
            <a:xfrm>
              <a:off x="5203925" y="766953"/>
              <a:ext cx="1425475" cy="475973"/>
            </a:xfrm>
            <a:prstGeom prst="rect">
              <a:avLst/>
            </a:prstGeom>
            <a:noFill/>
            <a:ln>
              <a:noFill/>
            </a:ln>
          </p:spPr>
        </p:pic>
      </p:grpSp>
      <p:pic>
        <p:nvPicPr>
          <p:cNvPr id="904" name="Google Shape;904;p103"/>
          <p:cNvPicPr preferRelativeResize="0"/>
          <p:nvPr/>
        </p:nvPicPr>
        <p:blipFill>
          <a:blip r:embed="rId16">
            <a:alphaModFix/>
          </a:blip>
          <a:stretch>
            <a:fillRect/>
          </a:stretch>
        </p:blipFill>
        <p:spPr>
          <a:xfrm>
            <a:off x="6945945" y="2116192"/>
            <a:ext cx="1466367" cy="857867"/>
          </a:xfrm>
          <a:prstGeom prst="rect">
            <a:avLst/>
          </a:prstGeom>
          <a:noFill/>
          <a:ln>
            <a:noFill/>
          </a:ln>
        </p:spPr>
      </p:pic>
      <p:grpSp>
        <p:nvGrpSpPr>
          <p:cNvPr id="905" name="Google Shape;905;p103"/>
          <p:cNvGrpSpPr/>
          <p:nvPr/>
        </p:nvGrpSpPr>
        <p:grpSpPr>
          <a:xfrm>
            <a:off x="6585470" y="4075276"/>
            <a:ext cx="4364567" cy="2228600"/>
            <a:chOff x="3179873" y="3164650"/>
            <a:chExt cx="3273425" cy="1671450"/>
          </a:xfrm>
        </p:grpSpPr>
        <p:pic>
          <p:nvPicPr>
            <p:cNvPr id="906" name="Google Shape;906;p103"/>
            <p:cNvPicPr preferRelativeResize="0"/>
            <p:nvPr/>
          </p:nvPicPr>
          <p:blipFill>
            <a:blip r:embed="rId17">
              <a:alphaModFix/>
            </a:blip>
            <a:stretch>
              <a:fillRect/>
            </a:stretch>
          </p:blipFill>
          <p:spPr>
            <a:xfrm>
              <a:off x="3179873" y="3164650"/>
              <a:ext cx="3273425" cy="1671450"/>
            </a:xfrm>
            <a:prstGeom prst="rect">
              <a:avLst/>
            </a:prstGeom>
            <a:noFill/>
            <a:ln>
              <a:noFill/>
            </a:ln>
          </p:spPr>
        </p:pic>
        <p:sp>
          <p:nvSpPr>
            <p:cNvPr id="907" name="Google Shape;907;p103"/>
            <p:cNvSpPr/>
            <p:nvPr/>
          </p:nvSpPr>
          <p:spPr>
            <a:xfrm>
              <a:off x="3311775" y="3834000"/>
              <a:ext cx="3077100" cy="393600"/>
            </a:xfrm>
            <a:prstGeom prst="rect">
              <a:avLst/>
            </a:prstGeom>
            <a:solidFill>
              <a:srgbClr val="B6D7A8"/>
            </a:solidFill>
            <a:ln>
              <a:noFill/>
            </a:ln>
          </p:spPr>
          <p:txBody>
            <a:bodyPr spcFirstLastPara="1" wrap="square" lIns="121900" tIns="121900" rIns="121900" bIns="121900" anchor="ctr" anchorCtr="0">
              <a:noAutofit/>
            </a:bodyPr>
            <a:lstStyle/>
            <a:p>
              <a:pPr>
                <a:spcBef>
                  <a:spcPts val="0"/>
                </a:spcBef>
                <a:spcAft>
                  <a:spcPts val="0"/>
                </a:spcAft>
              </a:pPr>
              <a:endParaRPr/>
            </a:p>
          </p:txBody>
        </p:sp>
        <p:sp>
          <p:nvSpPr>
            <p:cNvPr id="908" name="Google Shape;908;p103"/>
            <p:cNvSpPr txBox="1"/>
            <p:nvPr/>
          </p:nvSpPr>
          <p:spPr>
            <a:xfrm>
              <a:off x="3531575" y="3723000"/>
              <a:ext cx="2549700" cy="56171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fr" dirty="0">
                  <a:latin typeface="Calibri"/>
                  <a:ea typeface="Calibri"/>
                  <a:cs typeface="Calibri"/>
                  <a:sym typeface="Calibri"/>
                </a:rPr>
                <a:t>SEAVEA </a:t>
              </a:r>
              <a:r>
                <a:rPr lang="fr" dirty="0" err="1">
                  <a:latin typeface="Calibri"/>
                  <a:ea typeface="Calibri"/>
                  <a:cs typeface="Calibri"/>
                  <a:sym typeface="Calibri"/>
                </a:rPr>
                <a:t>toolkit</a:t>
              </a:r>
              <a:r>
                <a:rPr lang="fr" dirty="0">
                  <a:latin typeface="Calibri"/>
                  <a:ea typeface="Calibri"/>
                  <a:cs typeface="Calibri"/>
                  <a:sym typeface="Calibri"/>
                </a:rPr>
                <a:t> layer</a:t>
              </a:r>
              <a:endParaRPr dirty="0">
                <a:latin typeface="Calibri"/>
                <a:ea typeface="Calibri"/>
                <a:cs typeface="Calibri"/>
                <a:sym typeface="Calibri"/>
              </a:endParaRPr>
            </a:p>
            <a:p>
              <a:pPr algn="ctr">
                <a:spcBef>
                  <a:spcPts val="0"/>
                </a:spcBef>
                <a:spcAft>
                  <a:spcPts val="0"/>
                </a:spcAft>
              </a:pPr>
              <a:r>
                <a:rPr lang="fr" sz="1467" dirty="0">
                  <a:latin typeface="Calibri"/>
                  <a:ea typeface="Calibri"/>
                  <a:cs typeface="Calibri"/>
                  <a:sym typeface="Calibri"/>
                </a:rPr>
                <a:t>for </a:t>
              </a:r>
              <a:r>
                <a:rPr lang="fr" sz="1467" dirty="0" err="1">
                  <a:latin typeface="Calibri"/>
                  <a:ea typeface="Calibri"/>
                  <a:cs typeface="Calibri"/>
                  <a:sym typeface="Calibri"/>
                </a:rPr>
                <a:t>Multiscale</a:t>
              </a:r>
              <a:r>
                <a:rPr lang="fr" sz="1467" dirty="0">
                  <a:latin typeface="Calibri"/>
                  <a:ea typeface="Calibri"/>
                  <a:cs typeface="Calibri"/>
                  <a:sym typeface="Calibri"/>
                </a:rPr>
                <a:t> VVUQ</a:t>
              </a:r>
              <a:endParaRPr sz="1467" dirty="0">
                <a:latin typeface="Calibri"/>
                <a:ea typeface="Calibri"/>
                <a:cs typeface="Calibri"/>
                <a:sym typeface="Calibri"/>
              </a:endParaRPr>
            </a:p>
          </p:txBody>
        </p:sp>
      </p:grpSp>
      <p:sp>
        <p:nvSpPr>
          <p:cNvPr id="24" name="Google Shape;888;p103">
            <a:extLst>
              <a:ext uri="{FF2B5EF4-FFF2-40B4-BE49-F238E27FC236}">
                <a16:creationId xmlns:a16="http://schemas.microsoft.com/office/drawing/2014/main" id="{43697C26-E266-1542-9E57-BA0FFF21200E}"/>
              </a:ext>
            </a:extLst>
          </p:cNvPr>
          <p:cNvSpPr txBox="1">
            <a:spLocks/>
          </p:cNvSpPr>
          <p:nvPr/>
        </p:nvSpPr>
        <p:spPr>
          <a:xfrm>
            <a:off x="5640692" y="3431543"/>
            <a:ext cx="3700222" cy="1316533"/>
          </a:xfrm>
          <a:prstGeom prst="rect">
            <a:avLst/>
          </a:prstGeom>
          <a:noFill/>
          <a:ln>
            <a:noFill/>
          </a:ln>
        </p:spPr>
        <p:txBody>
          <a:bodyPr spcFirstLastPara="1" vert="horz" wrap="square" lIns="121900" tIns="121900" rIns="121900" bIns="121900" rtlCol="0" anchor="t" anchorCtr="0">
            <a:noAutofit/>
          </a:bodyPr>
          <a:lstStyle>
            <a:lvl1pPr marL="228600" lvl="0" indent="-228600" algn="l" defTabSz="914400" rtl="0" eaLnBrk="1" latinLnBrk="0" hangingPunct="1">
              <a:lnSpc>
                <a:spcPct val="90000"/>
              </a:lnSpc>
              <a:spcBef>
                <a:spcPts val="100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609585" indent="-423323" fontAlgn="auto">
              <a:spcBef>
                <a:spcPts val="0"/>
              </a:spcBef>
              <a:buSzPts val="1400"/>
              <a:buFont typeface="Arial" panose="020B0604020202020204" pitchFamily="34" charset="0"/>
              <a:buChar char="●"/>
            </a:pPr>
            <a:r>
              <a:rPr lang="en-GB" sz="2000" b="1" dirty="0"/>
              <a:t>Architecture</a:t>
            </a:r>
            <a:r>
              <a:rPr lang="en-GB" sz="2000" dirty="0"/>
              <a:t>:</a:t>
            </a:r>
            <a:endParaRPr lang="en-GB" sz="2000" b="1" dirty="0"/>
          </a:p>
        </p:txBody>
      </p:sp>
      <p:sp>
        <p:nvSpPr>
          <p:cNvPr id="25" name="Slide Number Placeholder 17">
            <a:extLst>
              <a:ext uri="{FF2B5EF4-FFF2-40B4-BE49-F238E27FC236}">
                <a16:creationId xmlns:a16="http://schemas.microsoft.com/office/drawing/2014/main" id="{C1B83899-9EF6-5B4B-8386-3D1AED9B8A9D}"/>
              </a:ext>
            </a:extLst>
          </p:cNvPr>
          <p:cNvSpPr>
            <a:spLocks noGrp="1"/>
          </p:cNvSpPr>
          <p:nvPr>
            <p:ph type="sldNum" sz="quarter" idx="12"/>
          </p:nvPr>
        </p:nvSpPr>
        <p:spPr>
          <a:xfrm>
            <a:off x="8610600" y="6356350"/>
            <a:ext cx="2743200" cy="365125"/>
          </a:xfrm>
        </p:spPr>
        <p:txBody>
          <a:bodyPr/>
          <a:lstStyle/>
          <a:p>
            <a:fld id="{48F63A3B-78C7-47BE-AE5E-E10140E04643}" type="slidenum">
              <a:rPr lang="en-US" smtClean="0"/>
              <a:t>5</a:t>
            </a:fld>
            <a:endParaRPr lang="en-US" dirty="0"/>
          </a:p>
        </p:txBody>
      </p:sp>
      <p:sp>
        <p:nvSpPr>
          <p:cNvPr id="2" name="Rectangle 1">
            <a:extLst>
              <a:ext uri="{FF2B5EF4-FFF2-40B4-BE49-F238E27FC236}">
                <a16:creationId xmlns:a16="http://schemas.microsoft.com/office/drawing/2014/main" id="{F37ECF75-69A9-7849-9D2C-D0238C328F5B}"/>
              </a:ext>
            </a:extLst>
          </p:cNvPr>
          <p:cNvSpPr/>
          <p:nvPr/>
        </p:nvSpPr>
        <p:spPr>
          <a:xfrm>
            <a:off x="129605" y="753349"/>
            <a:ext cx="4564711" cy="461665"/>
          </a:xfrm>
          <a:prstGeom prst="rect">
            <a:avLst/>
          </a:prstGeom>
        </p:spPr>
        <p:txBody>
          <a:bodyPr wrap="none">
            <a:spAutoFit/>
          </a:bodyPr>
          <a:lstStyle/>
          <a:p>
            <a:r>
              <a:rPr lang="en-GB" sz="2400" dirty="0">
                <a:hlinkClick r:id="rId18"/>
              </a:rPr>
              <a:t>https://www.seavea-project.org/</a:t>
            </a:r>
            <a:r>
              <a:rPr lang="en-GB" sz="2400" dirty="0"/>
              <a:t> </a:t>
            </a:r>
          </a:p>
        </p:txBody>
      </p:sp>
      <p:pic>
        <p:nvPicPr>
          <p:cNvPr id="3" name="Picture 2">
            <a:extLst>
              <a:ext uri="{FF2B5EF4-FFF2-40B4-BE49-F238E27FC236}">
                <a16:creationId xmlns:a16="http://schemas.microsoft.com/office/drawing/2014/main" id="{AAB88488-BB1E-2721-FAD5-603B0EA3D930}"/>
              </a:ext>
            </a:extLst>
          </p:cNvPr>
          <p:cNvPicPr>
            <a:picLocks noChangeAspect="1"/>
          </p:cNvPicPr>
          <p:nvPr/>
        </p:nvPicPr>
        <p:blipFill>
          <a:blip r:embed="rId19"/>
          <a:stretch>
            <a:fillRect/>
          </a:stretch>
        </p:blipFill>
        <p:spPr>
          <a:xfrm>
            <a:off x="10950037" y="2854323"/>
            <a:ext cx="1016000" cy="1016000"/>
          </a:xfrm>
          <a:prstGeom prst="rect">
            <a:avLst/>
          </a:prstGeom>
        </p:spPr>
      </p:pic>
    </p:spTree>
    <p:extLst>
      <p:ext uri="{BB962C8B-B14F-4D97-AF65-F5344CB8AC3E}">
        <p14:creationId xmlns:p14="http://schemas.microsoft.com/office/powerpoint/2010/main" val="1073088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2E9ED-9C57-4944-9E76-4B076AD7ACD5}"/>
              </a:ext>
            </a:extLst>
          </p:cNvPr>
          <p:cNvPicPr>
            <a:picLocks noChangeAspect="1"/>
          </p:cNvPicPr>
          <p:nvPr/>
        </p:nvPicPr>
        <p:blipFill>
          <a:blip r:embed="rId2"/>
          <a:stretch>
            <a:fillRect/>
          </a:stretch>
        </p:blipFill>
        <p:spPr>
          <a:xfrm>
            <a:off x="4569041" y="869950"/>
            <a:ext cx="7315200" cy="5486400"/>
          </a:xfrm>
          <a:prstGeom prst="rect">
            <a:avLst/>
          </a:prstGeom>
        </p:spPr>
      </p:pic>
      <p:sp>
        <p:nvSpPr>
          <p:cNvPr id="6" name="Google Shape;96;g134476e679b_0_19">
            <a:extLst>
              <a:ext uri="{FF2B5EF4-FFF2-40B4-BE49-F238E27FC236}">
                <a16:creationId xmlns:a16="http://schemas.microsoft.com/office/drawing/2014/main" id="{E929517D-A3DB-034D-A12F-BDE1696BED40}"/>
              </a:ext>
            </a:extLst>
          </p:cNvPr>
          <p:cNvSpPr txBox="1">
            <a:spLocks/>
          </p:cNvSpPr>
          <p:nvPr/>
        </p:nvSpPr>
        <p:spPr>
          <a:xfrm>
            <a:off x="389990" y="0"/>
            <a:ext cx="1150737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Implementation of ensemble-based applications</a:t>
            </a:r>
          </a:p>
        </p:txBody>
      </p:sp>
      <p:sp>
        <p:nvSpPr>
          <p:cNvPr id="7" name="Rectangle 6">
            <a:extLst>
              <a:ext uri="{FF2B5EF4-FFF2-40B4-BE49-F238E27FC236}">
                <a16:creationId xmlns:a16="http://schemas.microsoft.com/office/drawing/2014/main" id="{EC20A07C-DA47-E441-BB5A-DE1719A497CC}"/>
              </a:ext>
            </a:extLst>
          </p:cNvPr>
          <p:cNvSpPr/>
          <p:nvPr/>
        </p:nvSpPr>
        <p:spPr>
          <a:xfrm>
            <a:off x="47675" y="1207726"/>
            <a:ext cx="4293506" cy="4585871"/>
          </a:xfrm>
          <a:prstGeom prst="rect">
            <a:avLst/>
          </a:prstGeom>
        </p:spPr>
        <p:txBody>
          <a:bodyPr wrap="square">
            <a:spAutoFit/>
          </a:bodyPr>
          <a:lstStyle/>
          <a:p>
            <a:r>
              <a:rPr lang="en-GB" sz="2000" b="1" dirty="0"/>
              <a:t>Ensemble Toolkit</a:t>
            </a:r>
            <a:r>
              <a:rPr lang="en-GB" sz="2000" dirty="0"/>
              <a:t>, one of the RADICAL-</a:t>
            </a:r>
            <a:r>
              <a:rPr lang="en-GB" sz="2000" dirty="0" err="1"/>
              <a:t>Cybertools</a:t>
            </a:r>
            <a:r>
              <a:rPr lang="en-GB" sz="2000" dirty="0"/>
              <a:t> components, provides a simple way to develop applications comprised of multiple tasks which conform to flexible sets of patterns.</a:t>
            </a:r>
          </a:p>
          <a:p>
            <a:endParaRPr lang="en-GB" sz="2000" dirty="0"/>
          </a:p>
          <a:p>
            <a:endParaRPr lang="en-GB" sz="2000" dirty="0"/>
          </a:p>
          <a:p>
            <a:r>
              <a:rPr lang="en-GB" sz="1400" dirty="0">
                <a:solidFill>
                  <a:srgbClr val="000000"/>
                </a:solidFill>
                <a:effectLst/>
                <a:latin typeface="Helvetica" pitchFamily="2" charset="0"/>
              </a:rPr>
              <a:t>A. </a:t>
            </a:r>
            <a:r>
              <a:rPr lang="en-GB" sz="1400" dirty="0" err="1">
                <a:solidFill>
                  <a:srgbClr val="000000"/>
                </a:solidFill>
                <a:effectLst/>
                <a:latin typeface="Helvetica" pitchFamily="2" charset="0"/>
              </a:rPr>
              <a:t>Alsaadi</a:t>
            </a:r>
            <a:r>
              <a:rPr lang="en-GB" sz="1400" dirty="0">
                <a:solidFill>
                  <a:srgbClr val="000000"/>
                </a:solidFill>
                <a:effectLst/>
                <a:latin typeface="Helvetica" pitchFamily="2" charset="0"/>
              </a:rPr>
              <a:t>, D.H. </a:t>
            </a:r>
            <a:r>
              <a:rPr lang="en-GB" sz="1400" dirty="0" err="1">
                <a:solidFill>
                  <a:srgbClr val="000000"/>
                </a:solidFill>
                <a:effectLst/>
                <a:latin typeface="Helvetica" pitchFamily="2" charset="0"/>
              </a:rPr>
              <a:t>Ahn</a:t>
            </a:r>
            <a:r>
              <a:rPr lang="en-GB" sz="1400" dirty="0">
                <a:solidFill>
                  <a:srgbClr val="000000"/>
                </a:solidFill>
                <a:effectLst/>
                <a:latin typeface="Helvetica" pitchFamily="2" charset="0"/>
              </a:rPr>
              <a:t>, Y. </a:t>
            </a:r>
            <a:r>
              <a:rPr lang="en-GB" sz="1400" dirty="0" err="1">
                <a:solidFill>
                  <a:srgbClr val="000000"/>
                </a:solidFill>
                <a:effectLst/>
                <a:latin typeface="Helvetica" pitchFamily="2" charset="0"/>
              </a:rPr>
              <a:t>Babuji</a:t>
            </a:r>
            <a:r>
              <a:rPr lang="en-GB" sz="1400" dirty="0">
                <a:solidFill>
                  <a:srgbClr val="000000"/>
                </a:solidFill>
                <a:effectLst/>
                <a:latin typeface="Helvetica" pitchFamily="2" charset="0"/>
              </a:rPr>
              <a:t>, K. Chard, J. Corbett, M. </a:t>
            </a:r>
            <a:r>
              <a:rPr lang="en-GB" sz="1400" dirty="0" err="1">
                <a:solidFill>
                  <a:srgbClr val="000000"/>
                </a:solidFill>
                <a:effectLst/>
                <a:latin typeface="Helvetica" pitchFamily="2" charset="0"/>
              </a:rPr>
              <a:t>Hategan</a:t>
            </a:r>
            <a:r>
              <a:rPr lang="en-GB" sz="1400" dirty="0">
                <a:solidFill>
                  <a:srgbClr val="000000"/>
                </a:solidFill>
                <a:effectLst/>
                <a:latin typeface="Helvetica" pitchFamily="2" charset="0"/>
              </a:rPr>
              <a:t>, S. </a:t>
            </a:r>
            <a:r>
              <a:rPr lang="en-GB" sz="1400" dirty="0" err="1">
                <a:solidFill>
                  <a:srgbClr val="000000"/>
                </a:solidFill>
                <a:effectLst/>
                <a:latin typeface="Helvetica" pitchFamily="2" charset="0"/>
              </a:rPr>
              <a:t>Herbein</a:t>
            </a:r>
            <a:r>
              <a:rPr lang="en-GB" sz="1400" dirty="0">
                <a:solidFill>
                  <a:srgbClr val="000000"/>
                </a:solidFill>
                <a:effectLst/>
                <a:latin typeface="Helvetica" pitchFamily="2" charset="0"/>
              </a:rPr>
              <a:t>, S. Jha, D. Laney, A. </a:t>
            </a:r>
            <a:r>
              <a:rPr lang="en-GB" sz="1400" dirty="0" err="1">
                <a:solidFill>
                  <a:srgbClr val="000000"/>
                </a:solidFill>
                <a:effectLst/>
                <a:latin typeface="Helvetica" pitchFamily="2" charset="0"/>
              </a:rPr>
              <a:t>Merzky</a:t>
            </a:r>
            <a:r>
              <a:rPr lang="en-GB" sz="1400" dirty="0">
                <a:solidFill>
                  <a:srgbClr val="000000"/>
                </a:solidFill>
                <a:effectLst/>
                <a:latin typeface="Helvetica" pitchFamily="2" charset="0"/>
              </a:rPr>
              <a:t>, T. Munson, M. Salim, M. </a:t>
            </a:r>
            <a:r>
              <a:rPr lang="en-GB" sz="1400" dirty="0" err="1">
                <a:solidFill>
                  <a:srgbClr val="000000"/>
                </a:solidFill>
                <a:effectLst/>
                <a:latin typeface="Helvetica" pitchFamily="2" charset="0"/>
              </a:rPr>
              <a:t>Titov</a:t>
            </a:r>
            <a:r>
              <a:rPr lang="en-GB" sz="1400" dirty="0">
                <a:solidFill>
                  <a:srgbClr val="000000"/>
                </a:solidFill>
                <a:effectLst/>
                <a:latin typeface="Helvetica" pitchFamily="2" charset="0"/>
              </a:rPr>
              <a:t>, M. </a:t>
            </a:r>
            <a:r>
              <a:rPr lang="en-GB" sz="1400" dirty="0" err="1">
                <a:solidFill>
                  <a:srgbClr val="000000"/>
                </a:solidFill>
                <a:effectLst/>
                <a:latin typeface="Helvetica" pitchFamily="2" charset="0"/>
              </a:rPr>
              <a:t>Turilli</a:t>
            </a:r>
            <a:r>
              <a:rPr lang="en-GB" sz="1400" dirty="0">
                <a:solidFill>
                  <a:srgbClr val="000000"/>
                </a:solidFill>
                <a:effectLst/>
                <a:latin typeface="Helvetica" pitchFamily="2" charset="0"/>
              </a:rPr>
              <a:t>, T.D. </a:t>
            </a:r>
            <a:r>
              <a:rPr lang="en-GB" sz="1400" dirty="0" err="1">
                <a:solidFill>
                  <a:srgbClr val="000000"/>
                </a:solidFill>
                <a:effectLst/>
                <a:latin typeface="Helvetica" pitchFamily="2" charset="0"/>
              </a:rPr>
              <a:t>Uram</a:t>
            </a:r>
            <a:r>
              <a:rPr lang="en-GB" sz="1400" dirty="0">
                <a:solidFill>
                  <a:srgbClr val="000000"/>
                </a:solidFill>
                <a:effectLst/>
                <a:latin typeface="Helvetica" pitchFamily="2" charset="0"/>
              </a:rPr>
              <a:t>, and J.M. Wozniak. 2021. </a:t>
            </a:r>
            <a:r>
              <a:rPr lang="en-GB" sz="1400" dirty="0" err="1">
                <a:solidFill>
                  <a:srgbClr val="000000"/>
                </a:solidFill>
                <a:effectLst/>
                <a:latin typeface="Helvetica" pitchFamily="2" charset="0"/>
              </a:rPr>
              <a:t>ExaWorks</a:t>
            </a:r>
            <a:r>
              <a:rPr lang="en-GB" sz="1400" dirty="0">
                <a:solidFill>
                  <a:srgbClr val="000000"/>
                </a:solidFill>
                <a:effectLst/>
                <a:latin typeface="Helvetica" pitchFamily="2" charset="0"/>
              </a:rPr>
              <a:t>: Workflows for </a:t>
            </a:r>
            <a:r>
              <a:rPr lang="en-GB" sz="1400" dirty="0" err="1">
                <a:solidFill>
                  <a:srgbClr val="000000"/>
                </a:solidFill>
                <a:effectLst/>
                <a:latin typeface="Helvetica" pitchFamily="2" charset="0"/>
              </a:rPr>
              <a:t>Exascale</a:t>
            </a:r>
            <a:r>
              <a:rPr lang="en-GB" sz="1400" dirty="0">
                <a:solidFill>
                  <a:srgbClr val="000000"/>
                </a:solidFill>
                <a:effectLst/>
                <a:latin typeface="Helvetica" pitchFamily="2" charset="0"/>
              </a:rPr>
              <a:t>. In 2021 IEEE Workshop on Workflows in Support of Large-Scale Science (WORKS). 50–57. https://</a:t>
            </a:r>
            <a:r>
              <a:rPr lang="en-GB" sz="1400" dirty="0" err="1">
                <a:solidFill>
                  <a:srgbClr val="000000"/>
                </a:solidFill>
                <a:effectLst/>
                <a:latin typeface="Helvetica" pitchFamily="2" charset="0"/>
              </a:rPr>
              <a:t>doi.org</a:t>
            </a:r>
            <a:r>
              <a:rPr lang="en-GB" sz="1400" dirty="0">
                <a:solidFill>
                  <a:srgbClr val="000000"/>
                </a:solidFill>
                <a:effectLst/>
                <a:latin typeface="Helvetica" pitchFamily="2" charset="0"/>
              </a:rPr>
              <a:t>/10.1109/WORKS54523.2021.00012</a:t>
            </a:r>
          </a:p>
          <a:p>
            <a:endParaRPr lang="en-GB" sz="2000" dirty="0"/>
          </a:p>
        </p:txBody>
      </p:sp>
      <p:sp>
        <p:nvSpPr>
          <p:cNvPr id="8" name="Slide Number Placeholder 7">
            <a:extLst>
              <a:ext uri="{FF2B5EF4-FFF2-40B4-BE49-F238E27FC236}">
                <a16:creationId xmlns:a16="http://schemas.microsoft.com/office/drawing/2014/main" id="{47181BF5-EE29-0C40-97A6-FDD1AC2E3FF8}"/>
              </a:ext>
            </a:extLst>
          </p:cNvPr>
          <p:cNvSpPr>
            <a:spLocks noGrp="1"/>
          </p:cNvSpPr>
          <p:nvPr>
            <p:ph type="sldNum" sz="quarter" idx="12"/>
          </p:nvPr>
        </p:nvSpPr>
        <p:spPr/>
        <p:txBody>
          <a:bodyPr/>
          <a:lstStyle/>
          <a:p>
            <a:fld id="{48F63A3B-78C7-47BE-AE5E-E10140E04643}" type="slidenum">
              <a:rPr lang="en-US" smtClean="0"/>
              <a:t>6</a:t>
            </a:fld>
            <a:endParaRPr lang="en-US"/>
          </a:p>
        </p:txBody>
      </p:sp>
    </p:spTree>
    <p:extLst>
      <p:ext uri="{BB962C8B-B14F-4D97-AF65-F5344CB8AC3E}">
        <p14:creationId xmlns:p14="http://schemas.microsoft.com/office/powerpoint/2010/main" val="1484994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10;p35">
            <a:extLst>
              <a:ext uri="{FF2B5EF4-FFF2-40B4-BE49-F238E27FC236}">
                <a16:creationId xmlns:a16="http://schemas.microsoft.com/office/drawing/2014/main" id="{A5DCBC21-2D3C-6AA7-241E-610159A6481F}"/>
              </a:ext>
            </a:extLst>
          </p:cNvPr>
          <p:cNvPicPr preferRelativeResize="0"/>
          <p:nvPr/>
        </p:nvPicPr>
        <p:blipFill rotWithShape="1">
          <a:blip r:embed="rId3">
            <a:alphaModFix/>
          </a:blip>
          <a:srcRect t="13510" b="17803"/>
          <a:stretch/>
        </p:blipFill>
        <p:spPr>
          <a:xfrm>
            <a:off x="4914292" y="4496161"/>
            <a:ext cx="3327315" cy="1799728"/>
          </a:xfrm>
          <a:prstGeom prst="rect">
            <a:avLst/>
          </a:prstGeom>
          <a:noFill/>
          <a:ln>
            <a:noFill/>
          </a:ln>
        </p:spPr>
      </p:pic>
      <p:sp>
        <p:nvSpPr>
          <p:cNvPr id="8" name="Google Shape;212;p35">
            <a:extLst>
              <a:ext uri="{FF2B5EF4-FFF2-40B4-BE49-F238E27FC236}">
                <a16:creationId xmlns:a16="http://schemas.microsoft.com/office/drawing/2014/main" id="{7F696945-8B3F-8CBB-697B-644B816FFA5B}"/>
              </a:ext>
            </a:extLst>
          </p:cNvPr>
          <p:cNvSpPr txBox="1"/>
          <p:nvPr/>
        </p:nvSpPr>
        <p:spPr>
          <a:xfrm>
            <a:off x="5079439" y="6151134"/>
            <a:ext cx="2931544" cy="738633"/>
          </a:xfrm>
          <a:prstGeom prst="rect">
            <a:avLst/>
          </a:prstGeom>
          <a:noFill/>
          <a:ln>
            <a:noFill/>
          </a:ln>
        </p:spPr>
        <p:txBody>
          <a:bodyPr spcFirstLastPara="1" wrap="square" lIns="91425" tIns="91425" rIns="91425" bIns="91425" anchor="t" anchorCtr="0">
            <a:spAutoFit/>
          </a:bodyPr>
          <a:lstStyle/>
          <a:p>
            <a:pPr>
              <a:spcBef>
                <a:spcPts val="0"/>
              </a:spcBef>
              <a:spcAft>
                <a:spcPts val="0"/>
              </a:spcAft>
            </a:pPr>
            <a:r>
              <a:rPr lang="en-GB" dirty="0">
                <a:latin typeface="Arial"/>
                <a:ea typeface="Avenir"/>
                <a:cs typeface="Avenir"/>
                <a:sym typeface="Avenir"/>
              </a:rPr>
              <a:t>Frontier, </a:t>
            </a:r>
            <a:r>
              <a:rPr lang="en-GB" dirty="0">
                <a:latin typeface="Arial"/>
                <a:ea typeface="Avenir"/>
                <a:cs typeface="Arial"/>
                <a:sym typeface="Avenir"/>
              </a:rPr>
              <a:t>first benchmarked </a:t>
            </a:r>
            <a:r>
              <a:rPr lang="en-GB" dirty="0" err="1">
                <a:latin typeface="Arial"/>
                <a:ea typeface="Avenir"/>
                <a:cs typeface="Arial"/>
                <a:sym typeface="Avenir"/>
              </a:rPr>
              <a:t>exascale</a:t>
            </a:r>
            <a:r>
              <a:rPr lang="en-GB" dirty="0">
                <a:latin typeface="Arial"/>
                <a:ea typeface="Avenir"/>
                <a:cs typeface="Arial"/>
                <a:sym typeface="Avenir"/>
              </a:rPr>
              <a:t> machine</a:t>
            </a:r>
            <a:endParaRPr lang="en-GB" dirty="0">
              <a:latin typeface="Arial"/>
              <a:ea typeface="Avenir"/>
              <a:cs typeface="Avenir"/>
            </a:endParaRPr>
          </a:p>
        </p:txBody>
      </p:sp>
      <p:sp>
        <p:nvSpPr>
          <p:cNvPr id="2" name="TextBox 1">
            <a:extLst>
              <a:ext uri="{FF2B5EF4-FFF2-40B4-BE49-F238E27FC236}">
                <a16:creationId xmlns:a16="http://schemas.microsoft.com/office/drawing/2014/main" id="{5DF1F5F8-FC30-9B9E-91E4-FD1622F3A696}"/>
              </a:ext>
            </a:extLst>
          </p:cNvPr>
          <p:cNvSpPr txBox="1"/>
          <p:nvPr/>
        </p:nvSpPr>
        <p:spPr>
          <a:xfrm>
            <a:off x="181992" y="975074"/>
            <a:ext cx="11398928" cy="8361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spcAft>
                <a:spcPts val="0"/>
              </a:spcAft>
            </a:pPr>
            <a:r>
              <a:rPr lang="en-US" sz="2000" dirty="0">
                <a:latin typeface="Arial"/>
                <a:cs typeface="Calibri"/>
              </a:rPr>
              <a:t>New emphasis on ‘VVUQ’ ==&gt;  trusting predictions, making them actionable</a:t>
            </a:r>
          </a:p>
          <a:p>
            <a:pPr>
              <a:spcBef>
                <a:spcPts val="1000"/>
              </a:spcBef>
              <a:spcAft>
                <a:spcPts val="0"/>
              </a:spcAft>
            </a:pPr>
            <a:r>
              <a:rPr lang="en-US" sz="2000" dirty="0">
                <a:latin typeface="Arial"/>
                <a:cs typeface="Calibri"/>
              </a:rPr>
              <a:t>Increasing opportunities as high performance computing moves from </a:t>
            </a:r>
            <a:r>
              <a:rPr lang="en-US" sz="2000" dirty="0" err="1">
                <a:latin typeface="Arial"/>
                <a:cs typeface="Calibri"/>
              </a:rPr>
              <a:t>petascale</a:t>
            </a:r>
            <a:r>
              <a:rPr lang="en-US" sz="2000" dirty="0">
                <a:latin typeface="Arial"/>
                <a:cs typeface="Calibri"/>
              </a:rPr>
              <a:t> to </a:t>
            </a:r>
            <a:r>
              <a:rPr lang="en-US" sz="2000" dirty="0" err="1">
                <a:latin typeface="Arial"/>
                <a:cs typeface="Calibri"/>
              </a:rPr>
              <a:t>exascale</a:t>
            </a:r>
            <a:endParaRPr lang="en-US" sz="2000" dirty="0">
              <a:latin typeface="Arial"/>
              <a:cs typeface="Calibri"/>
            </a:endParaRPr>
          </a:p>
        </p:txBody>
      </p:sp>
      <p:sp>
        <p:nvSpPr>
          <p:cNvPr id="15" name="Google Shape;96;g134476e679b_0_19">
            <a:extLst>
              <a:ext uri="{FF2B5EF4-FFF2-40B4-BE49-F238E27FC236}">
                <a16:creationId xmlns:a16="http://schemas.microsoft.com/office/drawing/2014/main" id="{BB02627F-D8CA-C449-8F9C-6D2D6265B147}"/>
              </a:ext>
            </a:extLst>
          </p:cNvPr>
          <p:cNvSpPr txBox="1">
            <a:spLocks/>
          </p:cNvSpPr>
          <p:nvPr/>
        </p:nvSpPr>
        <p:spPr>
          <a:xfrm>
            <a:off x="389990" y="162560"/>
            <a:ext cx="11507370" cy="630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fontAlgn="auto"/>
            <a:r>
              <a:rPr lang="en-GB" sz="3200" b="1" dirty="0">
                <a:latin typeface="Arial" panose="020B0604020202020204" pitchFamily="34" charset="0"/>
                <a:cs typeface="Arial" panose="020B0604020202020204" pitchFamily="34" charset="0"/>
              </a:rPr>
              <a:t>High-dimensional UQ studies require big supercomputers </a:t>
            </a:r>
          </a:p>
        </p:txBody>
      </p:sp>
      <p:sp>
        <p:nvSpPr>
          <p:cNvPr id="18" name="Slide Number Placeholder 17">
            <a:extLst>
              <a:ext uri="{FF2B5EF4-FFF2-40B4-BE49-F238E27FC236}">
                <a16:creationId xmlns:a16="http://schemas.microsoft.com/office/drawing/2014/main" id="{2C9D5306-01E1-AF41-B614-7270FD392B49}"/>
              </a:ext>
            </a:extLst>
          </p:cNvPr>
          <p:cNvSpPr>
            <a:spLocks noGrp="1"/>
          </p:cNvSpPr>
          <p:nvPr>
            <p:ph type="sldNum" sz="quarter" idx="12"/>
          </p:nvPr>
        </p:nvSpPr>
        <p:spPr/>
        <p:txBody>
          <a:bodyPr/>
          <a:lstStyle/>
          <a:p>
            <a:pPr>
              <a:defRPr/>
            </a:pPr>
            <a:fld id="{A68DF897-BF7D-364E-94C4-DBD7D61CD3A9}" type="slidenum">
              <a:rPr lang="en-US" smtClean="0"/>
              <a:pPr>
                <a:defRPr/>
              </a:pPr>
              <a:t>7</a:t>
            </a:fld>
            <a:endParaRPr lang="en-US"/>
          </a:p>
        </p:txBody>
      </p:sp>
      <p:pic>
        <p:nvPicPr>
          <p:cNvPr id="4" name="Picture 3">
            <a:extLst>
              <a:ext uri="{FF2B5EF4-FFF2-40B4-BE49-F238E27FC236}">
                <a16:creationId xmlns:a16="http://schemas.microsoft.com/office/drawing/2014/main" id="{4832BEC6-4923-3440-942D-E9AE3AD7308C}"/>
              </a:ext>
            </a:extLst>
          </p:cNvPr>
          <p:cNvPicPr>
            <a:picLocks noChangeAspect="1"/>
          </p:cNvPicPr>
          <p:nvPr/>
        </p:nvPicPr>
        <p:blipFill rotWithShape="1">
          <a:blip r:embed="rId4"/>
          <a:srcRect l="1493" t="15152" r="1590" b="14747"/>
          <a:stretch/>
        </p:blipFill>
        <p:spPr>
          <a:xfrm>
            <a:off x="8549459" y="4831626"/>
            <a:ext cx="3347901" cy="1362132"/>
          </a:xfrm>
          <a:prstGeom prst="rect">
            <a:avLst/>
          </a:prstGeom>
        </p:spPr>
      </p:pic>
      <p:sp>
        <p:nvSpPr>
          <p:cNvPr id="14" name="Google Shape;212;p35">
            <a:extLst>
              <a:ext uri="{FF2B5EF4-FFF2-40B4-BE49-F238E27FC236}">
                <a16:creationId xmlns:a16="http://schemas.microsoft.com/office/drawing/2014/main" id="{150870ED-1196-E045-B9BB-4EC6BC4EB80B}"/>
              </a:ext>
            </a:extLst>
          </p:cNvPr>
          <p:cNvSpPr txBox="1"/>
          <p:nvPr/>
        </p:nvSpPr>
        <p:spPr>
          <a:xfrm>
            <a:off x="9558820" y="6196641"/>
            <a:ext cx="1109180" cy="461635"/>
          </a:xfrm>
          <a:prstGeom prst="rect">
            <a:avLst/>
          </a:prstGeom>
          <a:noFill/>
          <a:ln>
            <a:noFill/>
          </a:ln>
        </p:spPr>
        <p:txBody>
          <a:bodyPr spcFirstLastPara="1" wrap="square" lIns="91425" tIns="91425" rIns="91425" bIns="91425" anchor="t" anchorCtr="0">
            <a:spAutoFit/>
          </a:bodyPr>
          <a:lstStyle/>
          <a:p>
            <a:pPr>
              <a:spcBef>
                <a:spcPts val="0"/>
              </a:spcBef>
              <a:spcAft>
                <a:spcPts val="0"/>
              </a:spcAft>
            </a:pPr>
            <a:r>
              <a:rPr lang="en-GB" dirty="0">
                <a:latin typeface="Arial"/>
                <a:ea typeface="Avenir"/>
                <a:cs typeface="Avenir"/>
                <a:sym typeface="Avenir"/>
              </a:rPr>
              <a:t>Aurora</a:t>
            </a:r>
            <a:endParaRPr lang="en-GB" dirty="0">
              <a:latin typeface="Arial"/>
              <a:ea typeface="Avenir"/>
              <a:cs typeface="Avenir"/>
            </a:endParaRPr>
          </a:p>
        </p:txBody>
      </p:sp>
      <p:pic>
        <p:nvPicPr>
          <p:cNvPr id="12" name="Picture 11">
            <a:extLst>
              <a:ext uri="{FF2B5EF4-FFF2-40B4-BE49-F238E27FC236}">
                <a16:creationId xmlns:a16="http://schemas.microsoft.com/office/drawing/2014/main" id="{98AE1720-1608-D347-8C02-77F97270FE67}"/>
              </a:ext>
            </a:extLst>
          </p:cNvPr>
          <p:cNvPicPr>
            <a:picLocks noChangeAspect="1"/>
          </p:cNvPicPr>
          <p:nvPr/>
        </p:nvPicPr>
        <p:blipFill>
          <a:blip r:embed="rId5"/>
          <a:stretch>
            <a:fillRect/>
          </a:stretch>
        </p:blipFill>
        <p:spPr>
          <a:xfrm>
            <a:off x="389990" y="2113461"/>
            <a:ext cx="2286000" cy="1828800"/>
          </a:xfrm>
          <a:prstGeom prst="rect">
            <a:avLst/>
          </a:prstGeom>
        </p:spPr>
      </p:pic>
      <p:sp>
        <p:nvSpPr>
          <p:cNvPr id="16" name="Google Shape;212;p35">
            <a:extLst>
              <a:ext uri="{FF2B5EF4-FFF2-40B4-BE49-F238E27FC236}">
                <a16:creationId xmlns:a16="http://schemas.microsoft.com/office/drawing/2014/main" id="{E8EC6255-ACE1-474D-825F-4646427DB967}"/>
              </a:ext>
            </a:extLst>
          </p:cNvPr>
          <p:cNvSpPr txBox="1"/>
          <p:nvPr/>
        </p:nvSpPr>
        <p:spPr>
          <a:xfrm>
            <a:off x="878947" y="3978076"/>
            <a:ext cx="1109180" cy="461635"/>
          </a:xfrm>
          <a:prstGeom prst="rect">
            <a:avLst/>
          </a:prstGeom>
          <a:noFill/>
          <a:ln>
            <a:noFill/>
          </a:ln>
        </p:spPr>
        <p:txBody>
          <a:bodyPr spcFirstLastPara="1" wrap="square" lIns="91425" tIns="91425" rIns="91425" bIns="91425" anchor="t" anchorCtr="0">
            <a:spAutoFit/>
          </a:bodyPr>
          <a:lstStyle/>
          <a:p>
            <a:pPr>
              <a:spcBef>
                <a:spcPts val="0"/>
              </a:spcBef>
              <a:spcAft>
                <a:spcPts val="0"/>
              </a:spcAft>
            </a:pPr>
            <a:r>
              <a:rPr lang="en-GB" dirty="0">
                <a:latin typeface="Arial"/>
                <a:ea typeface="Avenir"/>
                <a:cs typeface="Avenir"/>
                <a:sym typeface="Avenir"/>
              </a:rPr>
              <a:t>Summit</a:t>
            </a:r>
            <a:endParaRPr lang="en-GB" dirty="0">
              <a:latin typeface="Arial"/>
              <a:ea typeface="Avenir"/>
              <a:cs typeface="Avenir"/>
            </a:endParaRPr>
          </a:p>
        </p:txBody>
      </p:sp>
      <p:pic>
        <p:nvPicPr>
          <p:cNvPr id="13" name="Picture 12">
            <a:extLst>
              <a:ext uri="{FF2B5EF4-FFF2-40B4-BE49-F238E27FC236}">
                <a16:creationId xmlns:a16="http://schemas.microsoft.com/office/drawing/2014/main" id="{6FCDE716-DC3F-BD4B-970B-A4B3A4C56DCA}"/>
              </a:ext>
            </a:extLst>
          </p:cNvPr>
          <p:cNvPicPr>
            <a:picLocks noChangeAspect="1"/>
          </p:cNvPicPr>
          <p:nvPr/>
        </p:nvPicPr>
        <p:blipFill>
          <a:blip r:embed="rId6"/>
          <a:stretch>
            <a:fillRect/>
          </a:stretch>
        </p:blipFill>
        <p:spPr>
          <a:xfrm>
            <a:off x="7633505" y="2216921"/>
            <a:ext cx="2915920" cy="1788160"/>
          </a:xfrm>
          <a:prstGeom prst="rect">
            <a:avLst/>
          </a:prstGeom>
        </p:spPr>
      </p:pic>
      <p:sp>
        <p:nvSpPr>
          <p:cNvPr id="19" name="Google Shape;212;p35">
            <a:extLst>
              <a:ext uri="{FF2B5EF4-FFF2-40B4-BE49-F238E27FC236}">
                <a16:creationId xmlns:a16="http://schemas.microsoft.com/office/drawing/2014/main" id="{4FAD987D-3E40-2C48-8DD9-1FFCDCF37FE1}"/>
              </a:ext>
            </a:extLst>
          </p:cNvPr>
          <p:cNvSpPr txBox="1"/>
          <p:nvPr/>
        </p:nvSpPr>
        <p:spPr>
          <a:xfrm>
            <a:off x="8536875" y="4005786"/>
            <a:ext cx="1109180" cy="461635"/>
          </a:xfrm>
          <a:prstGeom prst="rect">
            <a:avLst/>
          </a:prstGeom>
          <a:noFill/>
          <a:ln>
            <a:noFill/>
          </a:ln>
        </p:spPr>
        <p:txBody>
          <a:bodyPr spcFirstLastPara="1" wrap="square" lIns="91425" tIns="91425" rIns="91425" bIns="91425" anchor="t" anchorCtr="0">
            <a:spAutoFit/>
          </a:bodyPr>
          <a:lstStyle/>
          <a:p>
            <a:pPr>
              <a:spcBef>
                <a:spcPts val="0"/>
              </a:spcBef>
              <a:spcAft>
                <a:spcPts val="0"/>
              </a:spcAft>
            </a:pPr>
            <a:r>
              <a:rPr lang="en-GB" dirty="0">
                <a:latin typeface="Arial"/>
                <a:ea typeface="Avenir"/>
                <a:cs typeface="Avenir"/>
                <a:sym typeface="Avenir"/>
              </a:rPr>
              <a:t>Titan</a:t>
            </a:r>
            <a:endParaRPr lang="en-GB" dirty="0">
              <a:latin typeface="Arial"/>
              <a:ea typeface="Avenir"/>
              <a:cs typeface="Avenir"/>
            </a:endParaRPr>
          </a:p>
        </p:txBody>
      </p:sp>
      <p:pic>
        <p:nvPicPr>
          <p:cNvPr id="20" name="Picture 19">
            <a:extLst>
              <a:ext uri="{FF2B5EF4-FFF2-40B4-BE49-F238E27FC236}">
                <a16:creationId xmlns:a16="http://schemas.microsoft.com/office/drawing/2014/main" id="{8B820090-A162-D944-A519-5749C85A98F3}"/>
              </a:ext>
            </a:extLst>
          </p:cNvPr>
          <p:cNvPicPr>
            <a:picLocks noChangeAspect="1"/>
          </p:cNvPicPr>
          <p:nvPr/>
        </p:nvPicPr>
        <p:blipFill rotWithShape="1">
          <a:blip r:embed="rId7"/>
          <a:srcRect l="46613" r="3759"/>
          <a:stretch/>
        </p:blipFill>
        <p:spPr>
          <a:xfrm>
            <a:off x="3699165" y="2390510"/>
            <a:ext cx="2943334" cy="1130300"/>
          </a:xfrm>
          <a:prstGeom prst="rect">
            <a:avLst/>
          </a:prstGeom>
        </p:spPr>
      </p:pic>
      <p:sp>
        <p:nvSpPr>
          <p:cNvPr id="21" name="Google Shape;212;p35">
            <a:extLst>
              <a:ext uri="{FF2B5EF4-FFF2-40B4-BE49-F238E27FC236}">
                <a16:creationId xmlns:a16="http://schemas.microsoft.com/office/drawing/2014/main" id="{997AC212-3E77-C145-8392-A999A26EE01A}"/>
              </a:ext>
            </a:extLst>
          </p:cNvPr>
          <p:cNvSpPr txBox="1"/>
          <p:nvPr/>
        </p:nvSpPr>
        <p:spPr>
          <a:xfrm>
            <a:off x="4338534" y="3978076"/>
            <a:ext cx="1715901" cy="461635"/>
          </a:xfrm>
          <a:prstGeom prst="rect">
            <a:avLst/>
          </a:prstGeom>
          <a:noFill/>
          <a:ln>
            <a:noFill/>
          </a:ln>
        </p:spPr>
        <p:txBody>
          <a:bodyPr spcFirstLastPara="1" wrap="square" lIns="91425" tIns="91425" rIns="91425" bIns="91425" anchor="t" anchorCtr="0">
            <a:spAutoFit/>
          </a:bodyPr>
          <a:lstStyle/>
          <a:p>
            <a:pPr>
              <a:spcBef>
                <a:spcPts val="0"/>
              </a:spcBef>
              <a:spcAft>
                <a:spcPts val="0"/>
              </a:spcAft>
            </a:pPr>
            <a:r>
              <a:rPr lang="en-GB" dirty="0">
                <a:latin typeface="Arial"/>
                <a:ea typeface="Avenir"/>
                <a:cs typeface="Avenir"/>
                <a:sym typeface="Avenir"/>
              </a:rPr>
              <a:t>Blue Waters</a:t>
            </a:r>
            <a:endParaRPr lang="en-GB" dirty="0">
              <a:latin typeface="Arial"/>
              <a:ea typeface="Avenir"/>
              <a:cs typeface="Avenir"/>
            </a:endParaRPr>
          </a:p>
        </p:txBody>
      </p:sp>
      <p:pic>
        <p:nvPicPr>
          <p:cNvPr id="22" name="Picture 21">
            <a:extLst>
              <a:ext uri="{FF2B5EF4-FFF2-40B4-BE49-F238E27FC236}">
                <a16:creationId xmlns:a16="http://schemas.microsoft.com/office/drawing/2014/main" id="{29AC7C06-E533-254B-A89B-33CBFA4FF1F1}"/>
              </a:ext>
            </a:extLst>
          </p:cNvPr>
          <p:cNvPicPr>
            <a:picLocks noChangeAspect="1"/>
          </p:cNvPicPr>
          <p:nvPr/>
        </p:nvPicPr>
        <p:blipFill>
          <a:blip r:embed="rId8"/>
          <a:stretch>
            <a:fillRect/>
          </a:stretch>
        </p:blipFill>
        <p:spPr>
          <a:xfrm>
            <a:off x="90055" y="4669758"/>
            <a:ext cx="2305050" cy="1524000"/>
          </a:xfrm>
          <a:prstGeom prst="rect">
            <a:avLst/>
          </a:prstGeom>
        </p:spPr>
      </p:pic>
      <p:sp>
        <p:nvSpPr>
          <p:cNvPr id="23" name="Rectangle 22">
            <a:extLst>
              <a:ext uri="{FF2B5EF4-FFF2-40B4-BE49-F238E27FC236}">
                <a16:creationId xmlns:a16="http://schemas.microsoft.com/office/drawing/2014/main" id="{64FED391-F91A-9F41-B11E-4113F8FB640E}"/>
              </a:ext>
            </a:extLst>
          </p:cNvPr>
          <p:cNvSpPr/>
          <p:nvPr/>
        </p:nvSpPr>
        <p:spPr>
          <a:xfrm>
            <a:off x="753400" y="6295889"/>
            <a:ext cx="978360" cy="369332"/>
          </a:xfrm>
          <a:prstGeom prst="rect">
            <a:avLst/>
          </a:prstGeom>
        </p:spPr>
        <p:txBody>
          <a:bodyPr wrap="square">
            <a:spAutoFit/>
          </a:bodyPr>
          <a:lstStyle/>
          <a:p>
            <a:r>
              <a:rPr lang="en-GB" dirty="0">
                <a:solidFill>
                  <a:srgbClr val="222222"/>
                </a:solidFill>
                <a:cs typeface="Arial" panose="020B0604020202020204" pitchFamily="34" charset="0"/>
              </a:rPr>
              <a:t>Dawn</a:t>
            </a:r>
            <a:endParaRPr lang="en-GB" i="0" dirty="0">
              <a:solidFill>
                <a:srgbClr val="222222"/>
              </a:solidFill>
              <a:effectLst/>
              <a:cs typeface="Arial" panose="020B0604020202020204" pitchFamily="34" charset="0"/>
            </a:endParaRPr>
          </a:p>
        </p:txBody>
      </p:sp>
      <p:pic>
        <p:nvPicPr>
          <p:cNvPr id="24" name="Picture 23">
            <a:extLst>
              <a:ext uri="{FF2B5EF4-FFF2-40B4-BE49-F238E27FC236}">
                <a16:creationId xmlns:a16="http://schemas.microsoft.com/office/drawing/2014/main" id="{0F32AAB9-92C9-CB47-A45C-97257763C214}"/>
              </a:ext>
            </a:extLst>
          </p:cNvPr>
          <p:cNvPicPr>
            <a:picLocks noChangeAspect="1"/>
          </p:cNvPicPr>
          <p:nvPr/>
        </p:nvPicPr>
        <p:blipFill rotWithShape="1">
          <a:blip r:embed="rId9"/>
          <a:srcRect r="24460"/>
          <a:stretch/>
        </p:blipFill>
        <p:spPr>
          <a:xfrm>
            <a:off x="2769753" y="4666680"/>
            <a:ext cx="1920635" cy="1564640"/>
          </a:xfrm>
          <a:prstGeom prst="rect">
            <a:avLst/>
          </a:prstGeom>
        </p:spPr>
      </p:pic>
      <p:sp>
        <p:nvSpPr>
          <p:cNvPr id="25" name="Rectangle 24">
            <a:extLst>
              <a:ext uri="{FF2B5EF4-FFF2-40B4-BE49-F238E27FC236}">
                <a16:creationId xmlns:a16="http://schemas.microsoft.com/office/drawing/2014/main" id="{91CF834F-C1B6-9F49-A018-0310BDBA90A0}"/>
              </a:ext>
            </a:extLst>
          </p:cNvPr>
          <p:cNvSpPr/>
          <p:nvPr/>
        </p:nvSpPr>
        <p:spPr>
          <a:xfrm>
            <a:off x="2693036" y="6309741"/>
            <a:ext cx="1997351" cy="369332"/>
          </a:xfrm>
          <a:prstGeom prst="rect">
            <a:avLst/>
          </a:prstGeom>
        </p:spPr>
        <p:txBody>
          <a:bodyPr wrap="square">
            <a:spAutoFit/>
          </a:bodyPr>
          <a:lstStyle/>
          <a:p>
            <a:r>
              <a:rPr lang="en-GB" dirty="0" err="1">
                <a:solidFill>
                  <a:srgbClr val="222222"/>
                </a:solidFill>
                <a:cs typeface="Arial" panose="020B0604020202020204" pitchFamily="34" charset="0"/>
              </a:rPr>
              <a:t>SuperMUC</a:t>
            </a:r>
            <a:r>
              <a:rPr lang="en-GB" dirty="0">
                <a:solidFill>
                  <a:srgbClr val="222222"/>
                </a:solidFill>
                <a:cs typeface="Arial" panose="020B0604020202020204" pitchFamily="34" charset="0"/>
              </a:rPr>
              <a:t>-NG 2</a:t>
            </a:r>
            <a:endParaRPr lang="en-GB" i="0" dirty="0">
              <a:solidFill>
                <a:srgbClr val="222222"/>
              </a:solidFill>
              <a:effectLst/>
              <a:cs typeface="Arial" panose="020B0604020202020204" pitchFamily="34" charset="0"/>
            </a:endParaRPr>
          </a:p>
        </p:txBody>
      </p:sp>
    </p:spTree>
    <p:extLst>
      <p:ext uri="{BB962C8B-B14F-4D97-AF65-F5344CB8AC3E}">
        <p14:creationId xmlns:p14="http://schemas.microsoft.com/office/powerpoint/2010/main" val="1568117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40"/>
          <p:cNvSpPr txBox="1">
            <a:spLocks noGrp="1"/>
          </p:cNvSpPr>
          <p:nvPr>
            <p:ph type="body" idx="1"/>
          </p:nvPr>
        </p:nvSpPr>
        <p:spPr>
          <a:xfrm>
            <a:off x="66280" y="1117262"/>
            <a:ext cx="11923663" cy="4261600"/>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br>
              <a:rPr lang="fr" dirty="0"/>
            </a:br>
            <a:br>
              <a:rPr lang="fr" dirty="0"/>
            </a:br>
            <a:br>
              <a:rPr lang="fr" dirty="0"/>
            </a:br>
            <a:br>
              <a:rPr lang="fr" dirty="0"/>
            </a:br>
            <a:br>
              <a:rPr lang="fr" dirty="0"/>
            </a:br>
            <a:br>
              <a:rPr lang="fr" dirty="0"/>
            </a:br>
            <a:br>
              <a:rPr lang="fr" dirty="0"/>
            </a:br>
            <a:br>
              <a:rPr lang="fr" dirty="0"/>
            </a:br>
            <a:endParaRPr dirty="0"/>
          </a:p>
          <a:p>
            <a:pPr marL="609585" indent="-423323">
              <a:lnSpc>
                <a:spcPct val="100000"/>
              </a:lnSpc>
              <a:spcBef>
                <a:spcPts val="0"/>
              </a:spcBef>
              <a:buSzPts val="1400"/>
              <a:buChar char="●"/>
            </a:pPr>
            <a:r>
              <a:rPr lang="en-GB" sz="2400" dirty="0"/>
              <a:t>Multiscale and </a:t>
            </a:r>
            <a:r>
              <a:rPr lang="en-GB" sz="2400" dirty="0" err="1"/>
              <a:t>multiphysics</a:t>
            </a:r>
            <a:r>
              <a:rPr lang="en-GB" sz="2400" dirty="0"/>
              <a:t>: theory, modelling and simulation in combination with ML/AI </a:t>
            </a:r>
          </a:p>
          <a:p>
            <a:pPr marL="609585" indent="-423323">
              <a:lnSpc>
                <a:spcPct val="100000"/>
              </a:lnSpc>
              <a:spcBef>
                <a:spcPts val="0"/>
              </a:spcBef>
              <a:buSzPts val="1400"/>
              <a:buChar char="●"/>
            </a:pPr>
            <a:r>
              <a:rPr lang="en-GB" sz="2400" dirty="0"/>
              <a:t>High performance and distributed systems</a:t>
            </a:r>
          </a:p>
          <a:p>
            <a:pPr marL="609585" indent="-423323">
              <a:lnSpc>
                <a:spcPct val="100000"/>
              </a:lnSpc>
              <a:spcBef>
                <a:spcPts val="0"/>
              </a:spcBef>
              <a:buSzPts val="1400"/>
              <a:buChar char="●"/>
            </a:pPr>
            <a:r>
              <a:rPr lang="en-GB" sz="2400" dirty="0"/>
              <a:t>Validation, verification and uncertainty quantification</a:t>
            </a:r>
          </a:p>
          <a:p>
            <a:pPr marL="0" indent="0">
              <a:lnSpc>
                <a:spcPct val="115000"/>
              </a:lnSpc>
              <a:spcBef>
                <a:spcPts val="2133"/>
              </a:spcBef>
              <a:spcAft>
                <a:spcPts val="2133"/>
              </a:spcAft>
              <a:buNone/>
            </a:pPr>
            <a:endParaRPr sz="2000" b="1" dirty="0"/>
          </a:p>
        </p:txBody>
      </p:sp>
      <p:sp>
        <p:nvSpPr>
          <p:cNvPr id="180" name="Google Shape;180;p40"/>
          <p:cNvSpPr txBox="1">
            <a:spLocks noGrp="1"/>
          </p:cNvSpPr>
          <p:nvPr>
            <p:ph type="title"/>
          </p:nvPr>
        </p:nvSpPr>
        <p:spPr>
          <a:xfrm>
            <a:off x="193040" y="295567"/>
            <a:ext cx="11583360" cy="763600"/>
          </a:xfrm>
          <a:prstGeom prst="rect">
            <a:avLst/>
          </a:prstGeom>
        </p:spPr>
        <p:txBody>
          <a:bodyPr spcFirstLastPara="1" vert="horz" wrap="square" lIns="121900" tIns="121900" rIns="121900" bIns="121900" rtlCol="0" anchor="t" anchorCtr="0">
            <a:noAutofit/>
          </a:bodyPr>
          <a:lstStyle/>
          <a:p>
            <a:r>
              <a:rPr lang="en-GB" b="1" dirty="0"/>
              <a:t>Real-world applications are frequently HPC class</a:t>
            </a:r>
          </a:p>
        </p:txBody>
      </p:sp>
      <p:pic>
        <p:nvPicPr>
          <p:cNvPr id="182" name="Google Shape;182;p40"/>
          <p:cNvPicPr preferRelativeResize="0"/>
          <p:nvPr/>
        </p:nvPicPr>
        <p:blipFill rotWithShape="1">
          <a:blip r:embed="rId3">
            <a:alphaModFix/>
          </a:blip>
          <a:srcRect/>
          <a:stretch/>
        </p:blipFill>
        <p:spPr>
          <a:xfrm>
            <a:off x="1351334" y="3214760"/>
            <a:ext cx="1620327" cy="1556381"/>
          </a:xfrm>
          <a:prstGeom prst="rect">
            <a:avLst/>
          </a:prstGeom>
          <a:noFill/>
          <a:ln>
            <a:noFill/>
          </a:ln>
        </p:spPr>
      </p:pic>
      <p:pic>
        <p:nvPicPr>
          <p:cNvPr id="183" name="Google Shape;183;p40"/>
          <p:cNvPicPr preferRelativeResize="0"/>
          <p:nvPr/>
        </p:nvPicPr>
        <p:blipFill rotWithShape="1">
          <a:blip r:embed="rId4">
            <a:alphaModFix/>
          </a:blip>
          <a:srcRect/>
          <a:stretch/>
        </p:blipFill>
        <p:spPr>
          <a:xfrm>
            <a:off x="6873711" y="2392624"/>
            <a:ext cx="1440324" cy="1472976"/>
          </a:xfrm>
          <a:prstGeom prst="rect">
            <a:avLst/>
          </a:prstGeom>
          <a:noFill/>
          <a:ln>
            <a:noFill/>
          </a:ln>
        </p:spPr>
      </p:pic>
      <p:pic>
        <p:nvPicPr>
          <p:cNvPr id="184" name="Google Shape;184;p40"/>
          <p:cNvPicPr preferRelativeResize="0"/>
          <p:nvPr/>
        </p:nvPicPr>
        <p:blipFill rotWithShape="1">
          <a:blip r:embed="rId5">
            <a:alphaModFix/>
          </a:blip>
          <a:srcRect/>
          <a:stretch/>
        </p:blipFill>
        <p:spPr>
          <a:xfrm>
            <a:off x="2472601" y="1174801"/>
            <a:ext cx="1543033" cy="1440324"/>
          </a:xfrm>
          <a:prstGeom prst="rect">
            <a:avLst/>
          </a:prstGeom>
          <a:noFill/>
          <a:ln>
            <a:noFill/>
          </a:ln>
        </p:spPr>
      </p:pic>
      <p:sp>
        <p:nvSpPr>
          <p:cNvPr id="185" name="Google Shape;185;p40"/>
          <p:cNvSpPr/>
          <p:nvPr/>
        </p:nvSpPr>
        <p:spPr>
          <a:xfrm>
            <a:off x="8461329" y="2417767"/>
            <a:ext cx="2343200" cy="377600"/>
          </a:xfrm>
          <a:prstGeom prst="rect">
            <a:avLst/>
          </a:prstGeom>
          <a:noFill/>
          <a:ln>
            <a:noFill/>
          </a:ln>
        </p:spPr>
        <p:txBody>
          <a:bodyPr spcFirstLastPara="1" wrap="square" lIns="121900" tIns="60933" rIns="121900" bIns="60933" anchor="t" anchorCtr="0">
            <a:noAutofit/>
          </a:bodyPr>
          <a:lstStyle/>
          <a:p>
            <a:pPr>
              <a:spcBef>
                <a:spcPts val="0"/>
              </a:spcBef>
              <a:spcAft>
                <a:spcPts val="0"/>
              </a:spcAft>
            </a:pPr>
            <a:r>
              <a:rPr lang="fr" b="1">
                <a:solidFill>
                  <a:srgbClr val="000000"/>
                </a:solidFill>
                <a:latin typeface="Calibri"/>
                <a:ea typeface="Calibri"/>
                <a:cs typeface="Calibri"/>
                <a:sym typeface="Calibri"/>
              </a:rPr>
              <a:t>Fusion Energy </a:t>
            </a:r>
            <a:endParaRPr sz="1333"/>
          </a:p>
        </p:txBody>
      </p:sp>
      <p:sp>
        <p:nvSpPr>
          <p:cNvPr id="186" name="Google Shape;186;p40"/>
          <p:cNvSpPr/>
          <p:nvPr/>
        </p:nvSpPr>
        <p:spPr>
          <a:xfrm>
            <a:off x="3260045" y="3647900"/>
            <a:ext cx="2651600" cy="377600"/>
          </a:xfrm>
          <a:prstGeom prst="rect">
            <a:avLst/>
          </a:prstGeom>
          <a:noFill/>
          <a:ln>
            <a:noFill/>
          </a:ln>
        </p:spPr>
        <p:txBody>
          <a:bodyPr spcFirstLastPara="1" wrap="square" lIns="121900" tIns="60933" rIns="121900" bIns="60933" anchor="t" anchorCtr="0">
            <a:noAutofit/>
          </a:bodyPr>
          <a:lstStyle/>
          <a:p>
            <a:pPr>
              <a:spcBef>
                <a:spcPts val="0"/>
              </a:spcBef>
              <a:spcAft>
                <a:spcPts val="0"/>
              </a:spcAft>
            </a:pPr>
            <a:r>
              <a:rPr lang="fr" b="1" dirty="0">
                <a:solidFill>
                  <a:srgbClr val="000000"/>
                </a:solidFill>
                <a:latin typeface="Calibri"/>
                <a:ea typeface="Calibri"/>
                <a:cs typeface="Calibri"/>
                <a:sym typeface="Calibri"/>
              </a:rPr>
              <a:t>Advanced </a:t>
            </a:r>
            <a:r>
              <a:rPr lang="fr" b="1" dirty="0" err="1">
                <a:solidFill>
                  <a:srgbClr val="000000"/>
                </a:solidFill>
                <a:latin typeface="Calibri"/>
                <a:ea typeface="Calibri"/>
                <a:cs typeface="Calibri"/>
                <a:sym typeface="Calibri"/>
              </a:rPr>
              <a:t>Materials</a:t>
            </a:r>
            <a:r>
              <a:rPr lang="fr" b="1" dirty="0">
                <a:solidFill>
                  <a:srgbClr val="000000"/>
                </a:solidFill>
                <a:latin typeface="Calibri"/>
                <a:ea typeface="Calibri"/>
                <a:cs typeface="Calibri"/>
                <a:sym typeface="Calibri"/>
              </a:rPr>
              <a:t> </a:t>
            </a:r>
            <a:endParaRPr sz="1333" dirty="0"/>
          </a:p>
        </p:txBody>
      </p:sp>
      <p:sp>
        <p:nvSpPr>
          <p:cNvPr id="187" name="Google Shape;187;p40"/>
          <p:cNvSpPr txBox="1"/>
          <p:nvPr/>
        </p:nvSpPr>
        <p:spPr>
          <a:xfrm>
            <a:off x="4258467" y="1351167"/>
            <a:ext cx="3282000" cy="377600"/>
          </a:xfrm>
          <a:prstGeom prst="rect">
            <a:avLst/>
          </a:prstGeom>
          <a:noFill/>
          <a:ln>
            <a:noFill/>
          </a:ln>
        </p:spPr>
        <p:txBody>
          <a:bodyPr spcFirstLastPara="1" wrap="square" lIns="121900" tIns="60933" rIns="121900" bIns="60933" anchor="t" anchorCtr="0">
            <a:noAutofit/>
          </a:bodyPr>
          <a:lstStyle/>
          <a:p>
            <a:pPr>
              <a:spcBef>
                <a:spcPts val="0"/>
              </a:spcBef>
              <a:spcAft>
                <a:spcPts val="0"/>
              </a:spcAft>
            </a:pPr>
            <a:r>
              <a:rPr lang="fr" b="1" dirty="0" err="1">
                <a:solidFill>
                  <a:srgbClr val="000000"/>
                </a:solidFill>
                <a:latin typeface="Calibri"/>
                <a:ea typeface="Calibri"/>
                <a:cs typeface="Calibri"/>
                <a:sym typeface="Calibri"/>
              </a:rPr>
              <a:t>Biomedicine</a:t>
            </a:r>
            <a:r>
              <a:rPr lang="fr" b="1" dirty="0">
                <a:solidFill>
                  <a:srgbClr val="000000"/>
                </a:solidFill>
                <a:latin typeface="Calibri"/>
                <a:ea typeface="Calibri"/>
                <a:cs typeface="Calibri"/>
                <a:sym typeface="Calibri"/>
              </a:rPr>
              <a:t> </a:t>
            </a:r>
            <a:endParaRPr sz="1333" dirty="0"/>
          </a:p>
        </p:txBody>
      </p:sp>
      <p:sp>
        <p:nvSpPr>
          <p:cNvPr id="188" name="Google Shape;188;p40"/>
          <p:cNvSpPr/>
          <p:nvPr/>
        </p:nvSpPr>
        <p:spPr>
          <a:xfrm>
            <a:off x="3296937" y="4084867"/>
            <a:ext cx="3608800" cy="535200"/>
          </a:xfrm>
          <a:prstGeom prst="rect">
            <a:avLst/>
          </a:prstGeom>
          <a:noFill/>
          <a:ln>
            <a:noFill/>
          </a:ln>
        </p:spPr>
        <p:txBody>
          <a:bodyPr spcFirstLastPara="1" wrap="square" lIns="121900" tIns="60933" rIns="121900" bIns="60933" anchor="t" anchorCtr="0">
            <a:noAutofit/>
          </a:bodyPr>
          <a:lstStyle/>
          <a:p>
            <a:pPr>
              <a:spcBef>
                <a:spcPts val="0"/>
              </a:spcBef>
              <a:spcAft>
                <a:spcPts val="0"/>
              </a:spcAft>
            </a:pPr>
            <a:r>
              <a:rPr lang="fr" sz="1333" dirty="0">
                <a:solidFill>
                  <a:srgbClr val="000000"/>
                </a:solidFill>
                <a:latin typeface="Calibri"/>
                <a:ea typeface="Calibri"/>
                <a:cs typeface="Calibri"/>
                <a:sym typeface="Calibri"/>
              </a:rPr>
              <a:t>For </a:t>
            </a:r>
            <a:r>
              <a:rPr lang="fr" sz="1333" dirty="0" err="1">
                <a:solidFill>
                  <a:srgbClr val="000000"/>
                </a:solidFill>
                <a:latin typeface="Calibri"/>
                <a:ea typeface="Calibri"/>
                <a:cs typeface="Calibri"/>
                <a:sym typeface="Calibri"/>
              </a:rPr>
              <a:t>computational</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modelling</a:t>
            </a:r>
            <a:r>
              <a:rPr lang="fr" sz="1333" dirty="0">
                <a:solidFill>
                  <a:srgbClr val="000000"/>
                </a:solidFill>
                <a:latin typeface="Calibri"/>
                <a:ea typeface="Calibri"/>
                <a:cs typeface="Calibri"/>
                <a:sym typeface="Calibri"/>
              </a:rPr>
              <a:t> and simulation </a:t>
            </a:r>
            <a:br>
              <a:rPr lang="fr" sz="1333" dirty="0">
                <a:solidFill>
                  <a:srgbClr val="000000"/>
                </a:solidFill>
                <a:latin typeface="Calibri"/>
                <a:ea typeface="Calibri"/>
                <a:cs typeface="Calibri"/>
                <a:sym typeface="Calibri"/>
              </a:rPr>
            </a:br>
            <a:r>
              <a:rPr lang="fr" sz="1333" dirty="0">
                <a:solidFill>
                  <a:srgbClr val="000000"/>
                </a:solidFill>
                <a:latin typeface="Calibri"/>
                <a:ea typeface="Calibri"/>
                <a:cs typeface="Calibri"/>
                <a:sym typeface="Calibri"/>
              </a:rPr>
              <a:t>in </a:t>
            </a:r>
            <a:r>
              <a:rPr lang="fr" sz="1333" dirty="0" err="1">
                <a:solidFill>
                  <a:srgbClr val="000000"/>
                </a:solidFill>
                <a:latin typeface="Calibri"/>
                <a:ea typeface="Calibri"/>
                <a:cs typeface="Calibri"/>
                <a:sym typeface="Calibri"/>
              </a:rPr>
              <a:t>multiscale</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materials</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research</a:t>
            </a:r>
            <a:r>
              <a:rPr lang="fr" sz="1333" dirty="0">
                <a:solidFill>
                  <a:srgbClr val="000000"/>
                </a:solidFill>
                <a:latin typeface="Calibri"/>
                <a:ea typeface="Calibri"/>
                <a:cs typeface="Calibri"/>
                <a:sym typeface="Calibri"/>
              </a:rPr>
              <a:t> and </a:t>
            </a:r>
            <a:r>
              <a:rPr lang="fr" sz="1333" dirty="0" err="1">
                <a:solidFill>
                  <a:srgbClr val="000000"/>
                </a:solidFill>
                <a:latin typeface="Calibri"/>
                <a:ea typeface="Calibri"/>
                <a:cs typeface="Calibri"/>
                <a:sym typeface="Calibri"/>
              </a:rPr>
              <a:t>discovery</a:t>
            </a:r>
            <a:endParaRPr sz="1333" dirty="0">
              <a:solidFill>
                <a:srgbClr val="000000"/>
              </a:solidFill>
              <a:latin typeface="Calibri"/>
              <a:ea typeface="Calibri"/>
              <a:cs typeface="Calibri"/>
              <a:sym typeface="Calibri"/>
            </a:endParaRPr>
          </a:p>
        </p:txBody>
      </p:sp>
      <p:sp>
        <p:nvSpPr>
          <p:cNvPr id="189" name="Google Shape;189;p40"/>
          <p:cNvSpPr/>
          <p:nvPr/>
        </p:nvSpPr>
        <p:spPr>
          <a:xfrm>
            <a:off x="8461341" y="2730779"/>
            <a:ext cx="3682400" cy="975600"/>
          </a:xfrm>
          <a:prstGeom prst="rect">
            <a:avLst/>
          </a:prstGeom>
          <a:noFill/>
          <a:ln>
            <a:noFill/>
          </a:ln>
        </p:spPr>
        <p:txBody>
          <a:bodyPr spcFirstLastPara="1" wrap="square" lIns="121900" tIns="60933" rIns="121900" bIns="60933" anchor="t" anchorCtr="0">
            <a:noAutofit/>
          </a:bodyPr>
          <a:lstStyle/>
          <a:p>
            <a:pPr>
              <a:spcBef>
                <a:spcPts val="0"/>
              </a:spcBef>
              <a:spcAft>
                <a:spcPts val="0"/>
              </a:spcAft>
            </a:pPr>
            <a:r>
              <a:rPr lang="fr" sz="1333" dirty="0" err="1">
                <a:solidFill>
                  <a:srgbClr val="000000"/>
                </a:solidFill>
                <a:latin typeface="Calibri"/>
                <a:ea typeface="Calibri"/>
                <a:cs typeface="Calibri"/>
                <a:sym typeface="Calibri"/>
              </a:rPr>
              <a:t>Developing</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models</a:t>
            </a:r>
            <a:r>
              <a:rPr lang="fr" sz="1333" dirty="0">
                <a:solidFill>
                  <a:srgbClr val="000000"/>
                </a:solidFill>
                <a:latin typeface="Calibri"/>
                <a:ea typeface="Calibri"/>
                <a:cs typeface="Calibri"/>
                <a:sym typeface="Calibri"/>
              </a:rPr>
              <a:t> to </a:t>
            </a:r>
            <a:r>
              <a:rPr lang="fr" sz="1333" dirty="0" err="1">
                <a:solidFill>
                  <a:srgbClr val="000000"/>
                </a:solidFill>
                <a:latin typeface="Calibri"/>
                <a:ea typeface="Calibri"/>
                <a:cs typeface="Calibri"/>
                <a:sym typeface="Calibri"/>
              </a:rPr>
              <a:t>study</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nuclear</a:t>
            </a:r>
            <a:r>
              <a:rPr lang="fr" sz="1333" dirty="0">
                <a:solidFill>
                  <a:srgbClr val="000000"/>
                </a:solidFill>
                <a:latin typeface="Calibri"/>
                <a:ea typeface="Calibri"/>
                <a:cs typeface="Calibri"/>
                <a:sym typeface="Calibri"/>
              </a:rPr>
              <a:t> fusion </a:t>
            </a:r>
            <a:br>
              <a:rPr lang="fr" sz="1333" dirty="0">
                <a:solidFill>
                  <a:srgbClr val="000000"/>
                </a:solidFill>
                <a:latin typeface="Calibri"/>
                <a:ea typeface="Calibri"/>
                <a:cs typeface="Calibri"/>
                <a:sym typeface="Calibri"/>
              </a:rPr>
            </a:br>
            <a:r>
              <a:rPr lang="fr" sz="1333" dirty="0" err="1">
                <a:solidFill>
                  <a:srgbClr val="000000"/>
                </a:solidFill>
                <a:latin typeface="Calibri"/>
                <a:ea typeface="Calibri"/>
                <a:cs typeface="Calibri"/>
                <a:sym typeface="Calibri"/>
              </a:rPr>
              <a:t>that</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potentially</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provide</a:t>
            </a:r>
            <a:r>
              <a:rPr lang="fr" sz="1333" dirty="0">
                <a:solidFill>
                  <a:srgbClr val="000000"/>
                </a:solidFill>
                <a:latin typeface="Calibri"/>
                <a:ea typeface="Calibri"/>
                <a:cs typeface="Calibri"/>
                <a:sym typeface="Calibri"/>
              </a:rPr>
              <a:t> a </a:t>
            </a:r>
            <a:r>
              <a:rPr lang="fr" sz="1333" dirty="0" err="1">
                <a:solidFill>
                  <a:srgbClr val="000000"/>
                </a:solidFill>
                <a:latin typeface="Calibri"/>
                <a:ea typeface="Calibri"/>
                <a:cs typeface="Calibri"/>
                <a:sym typeface="Calibri"/>
              </a:rPr>
              <a:t>carbon</a:t>
            </a:r>
            <a:r>
              <a:rPr lang="fr" sz="1333" dirty="0">
                <a:solidFill>
                  <a:srgbClr val="000000"/>
                </a:solidFill>
                <a:latin typeface="Calibri"/>
                <a:ea typeface="Calibri"/>
                <a:cs typeface="Calibri"/>
                <a:sym typeface="Calibri"/>
              </a:rPr>
              <a:t> free </a:t>
            </a:r>
            <a:br>
              <a:rPr lang="fr" sz="1333" dirty="0">
                <a:solidFill>
                  <a:srgbClr val="000000"/>
                </a:solidFill>
                <a:latin typeface="Calibri"/>
                <a:ea typeface="Calibri"/>
                <a:cs typeface="Calibri"/>
                <a:sym typeface="Calibri"/>
              </a:rPr>
            </a:br>
            <a:r>
              <a:rPr lang="fr" sz="1333" dirty="0">
                <a:solidFill>
                  <a:srgbClr val="000000"/>
                </a:solidFill>
                <a:latin typeface="Calibri"/>
                <a:ea typeface="Calibri"/>
                <a:cs typeface="Calibri"/>
                <a:sym typeface="Calibri"/>
              </a:rPr>
              <a:t>solution to the provision of base </a:t>
            </a:r>
            <a:r>
              <a:rPr lang="fr" sz="1333" dirty="0" err="1">
                <a:solidFill>
                  <a:srgbClr val="000000"/>
                </a:solidFill>
                <a:latin typeface="Calibri"/>
                <a:ea typeface="Calibri"/>
                <a:cs typeface="Calibri"/>
                <a:sym typeface="Calibri"/>
              </a:rPr>
              <a:t>load</a:t>
            </a:r>
            <a:r>
              <a:rPr lang="fr" sz="1333" dirty="0">
                <a:solidFill>
                  <a:srgbClr val="000000"/>
                </a:solidFill>
                <a:latin typeface="Calibri"/>
                <a:ea typeface="Calibri"/>
                <a:cs typeface="Calibri"/>
                <a:sym typeface="Calibri"/>
              </a:rPr>
              <a:t> </a:t>
            </a:r>
            <a:br>
              <a:rPr lang="fr" sz="1333" dirty="0">
                <a:solidFill>
                  <a:srgbClr val="000000"/>
                </a:solidFill>
                <a:latin typeface="Calibri"/>
                <a:ea typeface="Calibri"/>
                <a:cs typeface="Calibri"/>
                <a:sym typeface="Calibri"/>
              </a:rPr>
            </a:br>
            <a:r>
              <a:rPr lang="fr" sz="1333" dirty="0" err="1">
                <a:solidFill>
                  <a:srgbClr val="000000"/>
                </a:solidFill>
                <a:latin typeface="Calibri"/>
                <a:ea typeface="Calibri"/>
                <a:cs typeface="Calibri"/>
                <a:sym typeface="Calibri"/>
              </a:rPr>
              <a:t>electricity</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without</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geopolitical</a:t>
            </a:r>
            <a:r>
              <a:rPr lang="fr" sz="1333" dirty="0">
                <a:solidFill>
                  <a:srgbClr val="000000"/>
                </a:solidFill>
                <a:latin typeface="Calibri"/>
                <a:ea typeface="Calibri"/>
                <a:cs typeface="Calibri"/>
                <a:sym typeface="Calibri"/>
              </a:rPr>
              <a:t> </a:t>
            </a:r>
            <a:br>
              <a:rPr lang="fr" sz="1333" dirty="0">
                <a:solidFill>
                  <a:srgbClr val="000000"/>
                </a:solidFill>
                <a:latin typeface="Calibri"/>
                <a:ea typeface="Calibri"/>
                <a:cs typeface="Calibri"/>
                <a:sym typeface="Calibri"/>
              </a:rPr>
            </a:br>
            <a:r>
              <a:rPr lang="fr" sz="1333" dirty="0">
                <a:solidFill>
                  <a:srgbClr val="000000"/>
                </a:solidFill>
                <a:latin typeface="Calibri"/>
                <a:ea typeface="Calibri"/>
                <a:cs typeface="Calibri"/>
                <a:sym typeface="Calibri"/>
              </a:rPr>
              <a:t>complications. </a:t>
            </a:r>
            <a:endParaRPr sz="1333" dirty="0">
              <a:solidFill>
                <a:srgbClr val="000000"/>
              </a:solidFill>
              <a:latin typeface="Calibri"/>
              <a:ea typeface="Calibri"/>
              <a:cs typeface="Calibri"/>
              <a:sym typeface="Calibri"/>
            </a:endParaRPr>
          </a:p>
        </p:txBody>
      </p:sp>
      <p:sp>
        <p:nvSpPr>
          <p:cNvPr id="190" name="Google Shape;190;p40"/>
          <p:cNvSpPr/>
          <p:nvPr/>
        </p:nvSpPr>
        <p:spPr>
          <a:xfrm>
            <a:off x="4258466" y="1719421"/>
            <a:ext cx="4428333" cy="535200"/>
          </a:xfrm>
          <a:prstGeom prst="rect">
            <a:avLst/>
          </a:prstGeom>
          <a:noFill/>
          <a:ln>
            <a:noFill/>
          </a:ln>
        </p:spPr>
        <p:txBody>
          <a:bodyPr spcFirstLastPara="1" wrap="square" lIns="121900" tIns="60933" rIns="121900" bIns="60933" anchor="t" anchorCtr="0">
            <a:noAutofit/>
          </a:bodyPr>
          <a:lstStyle/>
          <a:p>
            <a:pPr>
              <a:spcBef>
                <a:spcPts val="0"/>
              </a:spcBef>
              <a:spcAft>
                <a:spcPts val="0"/>
              </a:spcAft>
            </a:pPr>
            <a:r>
              <a:rPr lang="fr" sz="1333" dirty="0">
                <a:solidFill>
                  <a:srgbClr val="000000"/>
                </a:solidFill>
                <a:latin typeface="Calibri"/>
                <a:ea typeface="Calibri"/>
                <a:cs typeface="Calibri"/>
                <a:sym typeface="Calibri"/>
              </a:rPr>
              <a:t>The </a:t>
            </a:r>
            <a:r>
              <a:rPr lang="fr" sz="1333" dirty="0" err="1">
                <a:solidFill>
                  <a:srgbClr val="000000"/>
                </a:solidFill>
                <a:latin typeface="Calibri"/>
                <a:ea typeface="Calibri"/>
                <a:cs typeface="Calibri"/>
                <a:sym typeface="Calibri"/>
              </a:rPr>
              <a:t>computational</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biomedicine</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community</a:t>
            </a:r>
            <a:br>
              <a:rPr lang="fr" sz="1333" dirty="0">
                <a:solidFill>
                  <a:srgbClr val="000000"/>
                </a:solidFill>
                <a:latin typeface="Calibri"/>
                <a:ea typeface="Calibri"/>
                <a:cs typeface="Calibri"/>
                <a:sym typeface="Calibri"/>
              </a:rPr>
            </a:br>
            <a:r>
              <a:rPr lang="fr" sz="1333" dirty="0" err="1">
                <a:solidFill>
                  <a:srgbClr val="000000"/>
                </a:solidFill>
                <a:latin typeface="Calibri"/>
                <a:ea typeface="Calibri"/>
                <a:cs typeface="Calibri"/>
                <a:sym typeface="Calibri"/>
              </a:rPr>
              <a:t>is</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adopting</a:t>
            </a:r>
            <a:r>
              <a:rPr lang="fr" sz="1333" dirty="0">
                <a:solidFill>
                  <a:srgbClr val="000000"/>
                </a:solidFill>
                <a:latin typeface="Calibri"/>
                <a:ea typeface="Calibri"/>
                <a:cs typeface="Calibri"/>
                <a:sym typeface="Calibri"/>
              </a:rPr>
              <a:t> VVUQ </a:t>
            </a:r>
            <a:r>
              <a:rPr lang="fr" sz="1333" dirty="0" err="1">
                <a:solidFill>
                  <a:srgbClr val="000000"/>
                </a:solidFill>
                <a:latin typeface="Calibri"/>
                <a:ea typeface="Calibri"/>
                <a:cs typeface="Calibri"/>
                <a:sym typeface="Calibri"/>
              </a:rPr>
              <a:t>procedures</a:t>
            </a:r>
            <a:r>
              <a:rPr lang="fr" sz="1333" dirty="0">
                <a:solidFill>
                  <a:srgbClr val="000000"/>
                </a:solidFill>
                <a:latin typeface="Calibri"/>
                <a:ea typeface="Calibri"/>
                <a:cs typeface="Calibri"/>
                <a:sym typeface="Calibri"/>
              </a:rPr>
              <a:t> </a:t>
            </a:r>
            <a:r>
              <a:rPr lang="fr" sz="1333" dirty="0" err="1">
                <a:solidFill>
                  <a:srgbClr val="000000"/>
                </a:solidFill>
                <a:latin typeface="Calibri"/>
                <a:ea typeface="Calibri"/>
                <a:cs typeface="Calibri"/>
                <a:sym typeface="Calibri"/>
              </a:rPr>
              <a:t>defined</a:t>
            </a:r>
            <a:r>
              <a:rPr lang="fr" sz="1333" dirty="0">
                <a:solidFill>
                  <a:srgbClr val="000000"/>
                </a:solidFill>
                <a:latin typeface="Calibri"/>
                <a:ea typeface="Calibri"/>
                <a:cs typeface="Calibri"/>
                <a:sym typeface="Calibri"/>
              </a:rPr>
              <a:t> by the FDA </a:t>
            </a:r>
            <a:r>
              <a:rPr lang="fr" sz="1333" i="1" dirty="0">
                <a:solidFill>
                  <a:srgbClr val="000000"/>
                </a:solidFill>
                <a:latin typeface="Calibri"/>
                <a:ea typeface="Calibri"/>
                <a:cs typeface="Calibri"/>
                <a:sym typeface="Calibri"/>
              </a:rPr>
              <a:t>inter alia</a:t>
            </a:r>
            <a:r>
              <a:rPr lang="fr" sz="1333" dirty="0">
                <a:solidFill>
                  <a:srgbClr val="000000"/>
                </a:solidFill>
                <a:latin typeface="Calibri"/>
                <a:ea typeface="Calibri"/>
                <a:cs typeface="Calibri"/>
                <a:sym typeface="Calibri"/>
              </a:rPr>
              <a:t>. </a:t>
            </a:r>
            <a:endParaRPr sz="1333" dirty="0">
              <a:solidFill>
                <a:srgbClr val="000000"/>
              </a:solidFill>
              <a:latin typeface="Calibri"/>
              <a:ea typeface="Calibri"/>
              <a:cs typeface="Calibri"/>
              <a:sym typeface="Calibri"/>
            </a:endParaRPr>
          </a:p>
        </p:txBody>
      </p:sp>
      <p:sp>
        <p:nvSpPr>
          <p:cNvPr id="13" name="Slide Number Placeholder 17">
            <a:extLst>
              <a:ext uri="{FF2B5EF4-FFF2-40B4-BE49-F238E27FC236}">
                <a16:creationId xmlns:a16="http://schemas.microsoft.com/office/drawing/2014/main" id="{C5D8BF2A-0254-B547-95E3-0CF0CA5A49B7}"/>
              </a:ext>
            </a:extLst>
          </p:cNvPr>
          <p:cNvSpPr>
            <a:spLocks noGrp="1"/>
          </p:cNvSpPr>
          <p:nvPr>
            <p:ph type="sldNum" sz="quarter" idx="12"/>
          </p:nvPr>
        </p:nvSpPr>
        <p:spPr>
          <a:xfrm>
            <a:off x="8610600" y="6356350"/>
            <a:ext cx="2743200" cy="365125"/>
          </a:xfrm>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3513599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nature14956-f3">
            <a:extLst>
              <a:ext uri="{FF2B5EF4-FFF2-40B4-BE49-F238E27FC236}">
                <a16:creationId xmlns:a16="http://schemas.microsoft.com/office/drawing/2014/main" id="{1A80987D-2DD8-CF4C-BF21-2AC8A0783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00" y="929639"/>
            <a:ext cx="11837076" cy="58812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9E3B23-D5C6-7B49-9671-7A490E5A55B4}"/>
              </a:ext>
            </a:extLst>
          </p:cNvPr>
          <p:cNvSpPr txBox="1"/>
          <p:nvPr/>
        </p:nvSpPr>
        <p:spPr>
          <a:xfrm>
            <a:off x="191381" y="68867"/>
            <a:ext cx="5660778" cy="1508105"/>
          </a:xfrm>
          <a:prstGeom prst="rect">
            <a:avLst/>
          </a:prstGeom>
          <a:noFill/>
        </p:spPr>
        <p:txBody>
          <a:bodyPr wrap="square" rtlCol="0">
            <a:spAutoFit/>
          </a:bodyPr>
          <a:lstStyle/>
          <a:p>
            <a:r>
              <a:rPr lang="en-US" sz="2800" b="1" dirty="0">
                <a:latin typeface="Arial"/>
                <a:ea typeface="Avenir"/>
                <a:cs typeface="Avenir"/>
                <a:sym typeface="Avenir"/>
              </a:rPr>
              <a:t>Uncertainty quantification in climate and weather prediction</a:t>
            </a:r>
            <a:endParaRPr lang="en-GB" sz="2800" b="1" dirty="0">
              <a:latin typeface="Arial"/>
              <a:cs typeface="Arial"/>
            </a:endParaRPr>
          </a:p>
          <a:p>
            <a:endParaRPr lang="en-GB" dirty="0"/>
          </a:p>
          <a:p>
            <a:r>
              <a:rPr lang="en-GB" dirty="0"/>
              <a:t>Uncertainty exists in the same model</a:t>
            </a:r>
          </a:p>
        </p:txBody>
      </p:sp>
      <p:sp>
        <p:nvSpPr>
          <p:cNvPr id="4" name="TextBox 3">
            <a:extLst>
              <a:ext uri="{FF2B5EF4-FFF2-40B4-BE49-F238E27FC236}">
                <a16:creationId xmlns:a16="http://schemas.microsoft.com/office/drawing/2014/main" id="{58DA5449-D280-2C43-87B8-AF877182C7B5}"/>
              </a:ext>
            </a:extLst>
          </p:cNvPr>
          <p:cNvSpPr txBox="1"/>
          <p:nvPr/>
        </p:nvSpPr>
        <p:spPr>
          <a:xfrm>
            <a:off x="2677550" y="1583952"/>
            <a:ext cx="1518364" cy="646331"/>
          </a:xfrm>
          <a:prstGeom prst="rect">
            <a:avLst/>
          </a:prstGeom>
          <a:noFill/>
        </p:spPr>
        <p:txBody>
          <a:bodyPr wrap="none" rtlCol="0">
            <a:spAutoFit/>
          </a:bodyPr>
          <a:lstStyle/>
          <a:p>
            <a:pPr algn="ctr"/>
            <a:r>
              <a:rPr lang="en-GB" dirty="0"/>
              <a:t>Deterministic</a:t>
            </a:r>
          </a:p>
          <a:p>
            <a:pPr algn="ctr"/>
            <a:r>
              <a:rPr lang="en-GB" dirty="0"/>
              <a:t>forecast</a:t>
            </a:r>
          </a:p>
        </p:txBody>
      </p:sp>
      <p:cxnSp>
        <p:nvCxnSpPr>
          <p:cNvPr id="6" name="Straight Arrow Connector 5">
            <a:extLst>
              <a:ext uri="{FF2B5EF4-FFF2-40B4-BE49-F238E27FC236}">
                <a16:creationId xmlns:a16="http://schemas.microsoft.com/office/drawing/2014/main" id="{FE37FC52-C0A0-5B46-9BC8-58D17529655B}"/>
              </a:ext>
            </a:extLst>
          </p:cNvPr>
          <p:cNvCxnSpPr>
            <a:cxnSpLocks/>
            <a:stCxn id="4" idx="2"/>
          </p:cNvCxnSpPr>
          <p:nvPr/>
        </p:nvCxnSpPr>
        <p:spPr>
          <a:xfrm>
            <a:off x="3436732" y="2230283"/>
            <a:ext cx="309600" cy="809325"/>
          </a:xfrm>
          <a:prstGeom prst="straightConnector1">
            <a:avLst/>
          </a:prstGeom>
          <a:ln w="28575">
            <a:solidFill>
              <a:srgbClr val="FF0000"/>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13" name="Picture 2" descr="A picture containing chart&#10;&#10;Description automatically generated">
            <a:extLst>
              <a:ext uri="{FF2B5EF4-FFF2-40B4-BE49-F238E27FC236}">
                <a16:creationId xmlns:a16="http://schemas.microsoft.com/office/drawing/2014/main" id="{DB86F5C4-C34E-0C4B-A1AA-939802023C66}"/>
              </a:ext>
            </a:extLst>
          </p:cNvPr>
          <p:cNvPicPr>
            <a:picLocks noChangeAspect="1"/>
          </p:cNvPicPr>
          <p:nvPr/>
        </p:nvPicPr>
        <p:blipFill>
          <a:blip r:embed="rId4"/>
          <a:stretch>
            <a:fillRect/>
          </a:stretch>
        </p:blipFill>
        <p:spPr>
          <a:xfrm>
            <a:off x="7542981" y="50314"/>
            <a:ext cx="4575574" cy="1452745"/>
          </a:xfrm>
          <a:prstGeom prst="rect">
            <a:avLst/>
          </a:prstGeom>
        </p:spPr>
      </p:pic>
      <p:sp>
        <p:nvSpPr>
          <p:cNvPr id="2" name="Slide Number Placeholder 1">
            <a:extLst>
              <a:ext uri="{FF2B5EF4-FFF2-40B4-BE49-F238E27FC236}">
                <a16:creationId xmlns:a16="http://schemas.microsoft.com/office/drawing/2014/main" id="{742B2628-7B66-EF42-8F33-BB2E32B6DCFB}"/>
              </a:ext>
            </a:extLst>
          </p:cNvPr>
          <p:cNvSpPr>
            <a:spLocks noGrp="1"/>
          </p:cNvSpPr>
          <p:nvPr>
            <p:ph type="sldNum" sz="quarter" idx="12"/>
          </p:nvPr>
        </p:nvSpPr>
        <p:spPr/>
        <p:txBody>
          <a:bodyPr/>
          <a:lstStyle/>
          <a:p>
            <a:fld id="{48F63A3B-78C7-47BE-AE5E-E10140E04643}" type="slidenum">
              <a:rPr lang="en-US" smtClean="0"/>
              <a:t>9</a:t>
            </a:fld>
            <a:endParaRPr lang="en-US"/>
          </a:p>
        </p:txBody>
      </p:sp>
    </p:spTree>
    <p:extLst>
      <p:ext uri="{BB962C8B-B14F-4D97-AF65-F5344CB8AC3E}">
        <p14:creationId xmlns:p14="http://schemas.microsoft.com/office/powerpoint/2010/main" val="34237317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fontScheme name="Custom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19886</TotalTime>
  <Words>3262</Words>
  <Application>Microsoft Macintosh PowerPoint</Application>
  <PresentationFormat>Widescreen</PresentationFormat>
  <Paragraphs>321</Paragraphs>
  <Slides>32</Slides>
  <Notes>20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32</vt:i4>
      </vt:variant>
    </vt:vector>
  </HeadingPairs>
  <TitlesOfParts>
    <vt:vector size="49" baseType="lpstr">
      <vt:lpstr>Arial</vt:lpstr>
      <vt:lpstr>Arial</vt:lpstr>
      <vt:lpstr>ArialMT</vt:lpstr>
      <vt:lpstr>Calibri</vt:lpstr>
      <vt:lpstr>Calibri Light</vt:lpstr>
      <vt:lpstr>Cambria Math</vt:lpstr>
      <vt:lpstr>CMMI8</vt:lpstr>
      <vt:lpstr>CMR10</vt:lpstr>
      <vt:lpstr>CMR12</vt:lpstr>
      <vt:lpstr>CMR8</vt:lpstr>
      <vt:lpstr>Courier New</vt:lpstr>
      <vt:lpstr>Helvetica</vt:lpstr>
      <vt:lpstr>Helvetica Neue</vt:lpstr>
      <vt:lpstr>Minion Pro</vt:lpstr>
      <vt:lpstr>Times New Roman</vt:lpstr>
      <vt:lpstr>Office Theme</vt:lpstr>
      <vt:lpstr>Custom Design</vt:lpstr>
      <vt:lpstr>PowerPoint Presentation</vt:lpstr>
      <vt:lpstr>PowerPoint Presentation</vt:lpstr>
      <vt:lpstr>PowerPoint Presentation</vt:lpstr>
      <vt:lpstr>PowerPoint Presentation</vt:lpstr>
      <vt:lpstr>The SEAVEA Toolkit</vt:lpstr>
      <vt:lpstr>PowerPoint Presentation</vt:lpstr>
      <vt:lpstr>PowerPoint Presentation</vt:lpstr>
      <vt:lpstr>Real-world applications are frequently HPC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Distributions of free energies: Experimental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Petterson, Helen</dc:creator>
  <cp:lastModifiedBy>Coveney, Peter</cp:lastModifiedBy>
  <cp:revision>128</cp:revision>
  <cp:lastPrinted>2024-01-14T09:32:45Z</cp:lastPrinted>
  <dcterms:created xsi:type="dcterms:W3CDTF">2020-09-14T09:52:49Z</dcterms:created>
  <dcterms:modified xsi:type="dcterms:W3CDTF">2024-11-12T12:20:29Z</dcterms:modified>
</cp:coreProperties>
</file>